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League Spartan" charset="1" panose="00000800000000000000"/>
      <p:regular r:id="rId38"/>
    </p:embeddedFont>
    <p:embeddedFont>
      <p:font typeface="Calibri (MS) Bold" charset="1" panose="020F0702030404030204"/>
      <p:regular r:id="rId39"/>
    </p:embeddedFont>
    <p:embeddedFont>
      <p:font typeface="Calibri (MS)" charset="1" panose="020F0502020204030204"/>
      <p:regular r:id="rId40"/>
    </p:embeddedFont>
    <p:embeddedFont>
      <p:font typeface="Anton Italics" charset="1" panose="00000500000000000000"/>
      <p:regular r:id="rId42"/>
    </p:embeddedFont>
    <p:embeddedFont>
      <p:font typeface="DM Sans Bold" charset="1" panose="00000000000000000000"/>
      <p:regular r:id="rId44"/>
    </p:embeddedFont>
    <p:embeddedFont>
      <p:font typeface="DM Sans" charset="1" panose="00000000000000000000"/>
      <p:regular r:id="rId50"/>
    </p:embeddedFont>
    <p:embeddedFont>
      <p:font typeface="Anton" charset="1" panose="00000500000000000000"/>
      <p:regular r:id="rId51"/>
    </p:embeddedFont>
    <p:embeddedFont>
      <p:font typeface="Arial" charset="1" panose="020B06040202020202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notesMasters/notesMaster1.xml" Type="http://schemas.openxmlformats.org/officeDocument/2006/relationships/notesMaster"/><Relationship Id="rId36" Target="theme/theme2.xml" Type="http://schemas.openxmlformats.org/officeDocument/2006/relationships/theme"/><Relationship Id="rId37" Target="notesSlides/notesSlide1.xml" Type="http://schemas.openxmlformats.org/officeDocument/2006/relationships/notes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2.xml" Type="http://schemas.openxmlformats.org/officeDocument/2006/relationships/notesSlide"/><Relationship Id="rId42" Target="fonts/font42.fntdata" Type="http://schemas.openxmlformats.org/officeDocument/2006/relationships/font"/><Relationship Id="rId43" Target="notesSlides/notesSlide3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4.xml" Type="http://schemas.openxmlformats.org/officeDocument/2006/relationships/notesSlide"/><Relationship Id="rId46" Target="notesSlides/notesSlide5.xml" Type="http://schemas.openxmlformats.org/officeDocument/2006/relationships/notesSlide"/><Relationship Id="rId47" Target="notesSlides/notesSlide6.xml" Type="http://schemas.openxmlformats.org/officeDocument/2006/relationships/notesSlide"/><Relationship Id="rId48" Target="notesSlides/notesSlide7.xml" Type="http://schemas.openxmlformats.org/officeDocument/2006/relationships/notesSlide"/><Relationship Id="rId49" Target="notesSlides/notesSlide8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notesSlides/notesSlide9.xml" Type="http://schemas.openxmlformats.org/officeDocument/2006/relationships/notesSlide"/><Relationship Id="rId54" Target="notesSlides/notesSlide10.xml" Type="http://schemas.openxmlformats.org/officeDocument/2006/relationships/notesSlide"/><Relationship Id="rId55" Target="notesSlides/notesSlide11.xml" Type="http://schemas.openxmlformats.org/officeDocument/2006/relationships/notesSlide"/><Relationship Id="rId56" Target="notesSlides/notesSlide12.xml" Type="http://schemas.openxmlformats.org/officeDocument/2006/relationships/notesSlide"/><Relationship Id="rId57" Target="notesSlides/notesSlide13.xml" Type="http://schemas.openxmlformats.org/officeDocument/2006/relationships/notesSlide"/><Relationship Id="rId58" Target="notesSlides/notesSlide14.xml" Type="http://schemas.openxmlformats.org/officeDocument/2006/relationships/notesSlide"/><Relationship Id="rId59" Target="notesSlides/notesSlide15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6.xml" Type="http://schemas.openxmlformats.org/officeDocument/2006/relationships/notesSlide"/><Relationship Id="rId61" Target="notesSlides/notesSlide17.xml" Type="http://schemas.openxmlformats.org/officeDocument/2006/relationships/notesSlide"/><Relationship Id="rId62" Target="notesSlides/notesSlide18.xml" Type="http://schemas.openxmlformats.org/officeDocument/2006/relationships/notesSlide"/><Relationship Id="rId63" Target="notesSlides/notesSlide19.xml" Type="http://schemas.openxmlformats.org/officeDocument/2006/relationships/notesSlide"/><Relationship Id="rId64" Target="notesSlides/notesSlide20.xml" Type="http://schemas.openxmlformats.org/officeDocument/2006/relationships/notesSlide"/><Relationship Id="rId65" Target="notesSlides/notesSlide21.xml" Type="http://schemas.openxmlformats.org/officeDocument/2006/relationships/notesSlide"/><Relationship Id="rId66" Target="notesSlides/notesSlide22.xml" Type="http://schemas.openxmlformats.org/officeDocument/2006/relationships/notesSlide"/><Relationship Id="rId67" Target="notesSlides/notesSlide23.xml" Type="http://schemas.openxmlformats.org/officeDocument/2006/relationships/notesSlide"/><Relationship Id="rId68" Target="notesSlides/notesSlide24.xml" Type="http://schemas.openxmlformats.org/officeDocument/2006/relationships/notesSlide"/><Relationship Id="rId69" Target="notesSlides/notesSlide25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6.xml" Type="http://schemas.openxmlformats.org/officeDocument/2006/relationships/notesSlide"/><Relationship Id="rId71" Target="notesSlides/notesSlide27.xml" Type="http://schemas.openxmlformats.org/officeDocument/2006/relationships/notesSlide"/><Relationship Id="rId72" Target="notesSlides/notesSlide28.xml" Type="http://schemas.openxmlformats.org/officeDocument/2006/relationships/notesSlide"/><Relationship Id="rId73" Target="notesSlides/notesSlide29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primer lugar debes considerar que tal como se mencionó anteriormente, la reflexión nos ayuda a ir consolidando nuestras competencias por cuanto somos capaces de situarnos en distintos escenario. En este sentido, se recomienda iniciar la práctica reflexiva con preguntas que te lleven a la comprensión de lo que realizaste y a la relación con otros componentes del centro de práctica en el que te desempeñas, preguntas tales</a:t>
            </a:r>
          </a:p>
          <a:p>
            <a:r>
              <a:rPr lang="en-US"/>
              <a:t>como: </a:t>
            </a:r>
          </a:p>
          <a:p>
            <a:r>
              <a:rPr lang="en-US"/>
              <a:t>¿Entendí las partes de la tarea que me encargaron y cómo se conectaban?,</a:t>
            </a:r>
          </a:p>
          <a:p>
            <a:r>
              <a:rPr lang="en-US"/>
              <a:t>¿entiendo la importancia de esta tarea en el contexto de la empresa?, </a:t>
            </a:r>
          </a:p>
          <a:p>
            <a:r>
              <a:rPr lang="en-US"/>
              <a:t>¿De qué manera esta actividad se relaciona con otras actividades? </a:t>
            </a:r>
          </a:p>
          <a:p>
            <a:r>
              <a:rPr lang="en-US"/>
              <a:t>Luego se puede pasar a preguntas más complejas que refieren al análisis y evaluación de lo que se está realizando, con preguntas como</a:t>
            </a:r>
          </a:p>
          <a:p>
            <a:r>
              <a:rPr lang="en-US"/>
              <a:t> ¿Fueron eficaces las estrategias, habilidades o procedimientos que usé para desarrollar la actividad?  </a:t>
            </a:r>
          </a:p>
          <a:p>
            <a:r>
              <a:rPr lang="en-US"/>
              <a:t>¿Qué estoy aprendiendo o. aprendí ?  ¿Por qué es importante?</a:t>
            </a:r>
          </a:p>
          <a:p>
            <a:r>
              <a:rPr lang="en-US"/>
              <a:t>Finalmente, es importante reflexionar sobre cómo podría mejorar el desempeño, cómo esto aporta a mi perfil profesional, entre otras. Además de analizar cuáles son los espacios de mejora del centro de práctica y cómo desde su rol como especialista puede aportar.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Opcionales a tu presentación </a:t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Componentes </a:t>
            </a:r>
          </a:p>
          <a:p>
            <a:r>
              <a:rPr lang="en-US"/>
              <a:t>Es decir, el resumen de aspectos relevantes . </a:t>
            </a:r>
          </a:p>
          <a:p>
            <a:r>
              <a:rPr lang="en-US"/>
              <a:t/>
            </a:r>
          </a:p>
          <a:p>
            <a:r>
              <a:rPr lang="en-US"/>
              <a:t>Esto implica “LISTAR”</a:t>
            </a:r>
          </a:p>
          <a:p>
            <a:r>
              <a:rPr lang="en-US"/>
              <a:t>Arquitectura, Componentes, Estimaciones de Costo, estudios y otros usado en el estudio, panificación y diseño del proyecto 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Objetivos del proyecto</a:t>
            </a:r>
          </a:p>
          <a:p>
            <a:r>
              <a:rPr lang="en-US"/>
              <a:t>Escribir el Objetivo general</a:t>
            </a:r>
          </a:p>
          <a:p>
            <a:r>
              <a:rPr lang="en-US"/>
              <a:t>Listar objetivos específicos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Esta ppt pude ser opcional propongo que lo digan junto con sus objetivos en pro del tiempo </a:t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Esta ppt pude ser opcional propongo que lo digan junto con sus objetivos en pro del tiempo </a:t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85.png" Type="http://schemas.openxmlformats.org/officeDocument/2006/relationships/image"/><Relationship Id="rId6" Target="../media/image86.svg" Type="http://schemas.openxmlformats.org/officeDocument/2006/relationships/image"/><Relationship Id="rId7" Target="../media/image87.png" Type="http://schemas.openxmlformats.org/officeDocument/2006/relationships/image"/><Relationship Id="rId8" Target="../media/image88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12" Target="../media/image96.png" Type="http://schemas.openxmlformats.org/officeDocument/2006/relationships/image"/><Relationship Id="rId13" Target="../media/image97.svg" Type="http://schemas.openxmlformats.org/officeDocument/2006/relationships/image"/><Relationship Id="rId14" Target="../media/image98.png" Type="http://schemas.openxmlformats.org/officeDocument/2006/relationships/image"/><Relationship Id="rId15" Target="../media/image99.png" Type="http://schemas.openxmlformats.org/officeDocument/2006/relationships/image"/><Relationship Id="rId16" Target="../media/image100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svg" Type="http://schemas.openxmlformats.org/officeDocument/2006/relationships/image"/><Relationship Id="rId8" Target="../media/image92.png" Type="http://schemas.openxmlformats.org/officeDocument/2006/relationships/image"/><Relationship Id="rId9" Target="../media/image9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0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0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svg" Type="http://schemas.openxmlformats.org/officeDocument/2006/relationships/image"/><Relationship Id="rId11" Target="../media/image20.png" Type="http://schemas.openxmlformats.org/officeDocument/2006/relationships/image"/><Relationship Id="rId2" Target="../notesSlides/notesSlide28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04.png" Type="http://schemas.openxmlformats.org/officeDocument/2006/relationships/image"/><Relationship Id="rId6" Target="../media/image105.svg" Type="http://schemas.openxmlformats.org/officeDocument/2006/relationships/image"/><Relationship Id="rId7" Target="../media/image106.png" Type="http://schemas.openxmlformats.org/officeDocument/2006/relationships/image"/><Relationship Id="rId8" Target="../media/image107.sv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svg" Type="http://schemas.openxmlformats.org/officeDocument/2006/relationships/image"/><Relationship Id="rId2" Target="../notesSlides/notesSlide29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10.png" Type="http://schemas.openxmlformats.org/officeDocument/2006/relationships/image"/><Relationship Id="rId6" Target="../media/image111.svg" Type="http://schemas.openxmlformats.org/officeDocument/2006/relationships/image"/><Relationship Id="rId7" Target="../media/image112.png" Type="http://schemas.openxmlformats.org/officeDocument/2006/relationships/image"/><Relationship Id="rId8" Target="../media/image113.sv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20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18" Target="../media/image63.png" Type="http://schemas.openxmlformats.org/officeDocument/2006/relationships/image"/><Relationship Id="rId19" Target="../media/image64.sv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65.png" Type="http://schemas.openxmlformats.org/officeDocument/2006/relationships/image"/><Relationship Id="rId21" Target="../media/image66.svg" Type="http://schemas.openxmlformats.org/officeDocument/2006/relationships/image"/><Relationship Id="rId22" Target="../media/image67.png" Type="http://schemas.openxmlformats.org/officeDocument/2006/relationships/imag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14" Target="../media/image77.png" Type="http://schemas.openxmlformats.org/officeDocument/2006/relationships/image"/><Relationship Id="rId15" Target="../media/image78.svg" Type="http://schemas.openxmlformats.org/officeDocument/2006/relationships/image"/><Relationship Id="rId16" Target="../media/image79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4243780"/>
            <a:ext cx="1810515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PRESENTACIÓN FINAL CAPSTONE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8525" y="4713061"/>
            <a:ext cx="8950950" cy="545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  <a:p>
            <a:pPr algn="ctr">
              <a:lnSpc>
                <a:spcPts val="3360"/>
              </a:lnSpc>
            </a:pPr>
            <a:r>
              <a:rPr lang="en-US" b="true" sz="2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Docente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Mallen Gonzalez Gonzalez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3360"/>
              </a:lnSpc>
            </a:pPr>
            <a:r>
              <a:rPr lang="en-US" b="true" sz="2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Equipo alumnos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Christopher Osorio Arriagada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Diego Gonzalez Tapia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Jonathan Pacheco Palominos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3360"/>
              </a:lnSpc>
            </a:pPr>
            <a:r>
              <a:rPr lang="en-US" b="true" sz="28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Duoc UC Sede San Bernardo 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Escuela de Informática y Telecomunicaciones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Ingeniería en Informática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2025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074944" y="1162926"/>
            <a:ext cx="3288197" cy="3288197"/>
          </a:xfrm>
          <a:custGeom>
            <a:avLst/>
            <a:gdLst/>
            <a:ahLst/>
            <a:cxnLst/>
            <a:rect r="r" b="b" t="t" l="l"/>
            <a:pathLst>
              <a:path h="3288197" w="3288197">
                <a:moveTo>
                  <a:pt x="0" y="0"/>
                </a:moveTo>
                <a:lnTo>
                  <a:pt x="3288198" y="0"/>
                </a:lnTo>
                <a:lnTo>
                  <a:pt x="3288198" y="3288197"/>
                </a:lnTo>
                <a:lnTo>
                  <a:pt x="0" y="3288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95256" y="1528794"/>
            <a:ext cx="10763551" cy="246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17"/>
              </a:lnSpc>
              <a:spcBef>
                <a:spcPct val="0"/>
              </a:spcBef>
            </a:pPr>
            <a:r>
              <a:rPr lang="en-US" sz="1436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Reporta</a:t>
            </a:r>
            <a:r>
              <a:rPr lang="en-US" sz="14369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12045" y="2599946"/>
            <a:ext cx="14263909" cy="7620379"/>
          </a:xfrm>
          <a:custGeom>
            <a:avLst/>
            <a:gdLst/>
            <a:ahLst/>
            <a:cxnLst/>
            <a:rect r="r" b="b" t="t" l="l"/>
            <a:pathLst>
              <a:path h="7620379" w="14263909">
                <a:moveTo>
                  <a:pt x="0" y="0"/>
                </a:moveTo>
                <a:lnTo>
                  <a:pt x="14263910" y="0"/>
                </a:lnTo>
                <a:lnTo>
                  <a:pt x="14263910" y="7620379"/>
                </a:lnTo>
                <a:lnTo>
                  <a:pt x="0" y="7620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39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6302" y="136468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DIAGRAMA </a:t>
            </a:r>
            <a:r>
              <a:rPr lang="en-US" sz="6492">
                <a:solidFill>
                  <a:srgbClr val="C616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ARQUITECTURA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4842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</a:t>
            </a: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ELO </a:t>
            </a:r>
            <a:r>
              <a:rPr lang="en-US" sz="6492">
                <a:solidFill>
                  <a:srgbClr val="C81D2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DATOS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723076" y="3486543"/>
          <a:ext cx="4719935" cy="5417687"/>
        </p:xfrm>
        <a:graphic>
          <a:graphicData uri="http://schemas.openxmlformats.org/drawingml/2006/table">
            <a:tbl>
              <a:tblPr/>
              <a:tblGrid>
                <a:gridCol w="2269958"/>
              </a:tblGrid>
              <a:tr h="872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2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ID DOCUMENTO(NORMAL)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1860">
                <a:tc>
                  <a:txBody>
                    <a:bodyPr anchor="t" rtlCol="false"/>
                    <a:lstStyle/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eatedAt: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Timestamp</a:t>
                      </a:r>
                      <a:endParaRPr lang="en-US" sz="1100"/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mail: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irstName: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lastNa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me: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pho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rango: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6309681" y="3486543"/>
          <a:ext cx="5194287" cy="5417687"/>
        </p:xfrm>
        <a:graphic>
          <a:graphicData uri="http://schemas.openxmlformats.org/drawingml/2006/table">
            <a:tbl>
              <a:tblPr/>
              <a:tblGrid>
                <a:gridCol w="2498088"/>
              </a:tblGrid>
              <a:tr h="872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2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ID DOCUMENTO(GOOGLE)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1860">
                <a:tc>
                  <a:txBody>
                    <a:bodyPr anchor="t" rtlCol="false"/>
                    <a:lstStyle/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eatedAt: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Timestamp</a:t>
                      </a:r>
                      <a:endParaRPr lang="en-US" sz="1100"/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mail: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irstName: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lastNa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me: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pho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rango: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photoURL: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2370637" y="3486543"/>
          <a:ext cx="5194287" cy="5417687"/>
        </p:xfrm>
        <a:graphic>
          <a:graphicData uri="http://schemas.openxmlformats.org/drawingml/2006/table">
            <a:tbl>
              <a:tblPr/>
              <a:tblGrid>
                <a:gridCol w="2498088"/>
              </a:tblGrid>
              <a:tr h="872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2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ID DOCUMENTO(TELEFONO)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71860">
                <a:tc>
                  <a:txBody>
                    <a:bodyPr anchor="t" rtlCol="false"/>
                    <a:lstStyle/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eatedAt: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Timestamp</a:t>
                      </a:r>
                      <a:endParaRPr lang="en-US" sz="1100"/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pho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474978" indent="-237489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rango: </a:t>
                      </a:r>
                      <a:r>
                        <a:rPr lang="en-US" sz="2199">
                          <a:solidFill>
                            <a:srgbClr val="C62828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6882316" y="2511610"/>
            <a:ext cx="803559" cy="56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1/</a:t>
            </a:r>
            <a:r>
              <a:rPr lang="en-US" sz="3345">
                <a:solidFill>
                  <a:srgbClr val="D61A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2230100" y="1621180"/>
          <a:ext cx="5065411" cy="8599145"/>
        </p:xfrm>
        <a:graphic>
          <a:graphicData uri="http://schemas.openxmlformats.org/drawingml/2006/table">
            <a:tbl>
              <a:tblPr/>
              <a:tblGrid>
                <a:gridCol w="3499387"/>
              </a:tblGrid>
              <a:tr h="8706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CAMARAS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06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ID DOCUMENTO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57880"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apellido: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calle: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fecha: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Timestamp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motivo: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nRegistro: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nombre: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rut: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telefono: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usuarioUID: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88158" y="1621180"/>
          <a:ext cx="5069742" cy="8599145"/>
        </p:xfrm>
        <a:graphic>
          <a:graphicData uri="http://schemas.openxmlformats.org/drawingml/2006/table">
            <a:tbl>
              <a:tblPr/>
              <a:tblGrid>
                <a:gridCol w="3505398"/>
              </a:tblGrid>
              <a:tr h="8706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PARTES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06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ID DOCUMENTO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57880"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color: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com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entarios: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coordenadas: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Map</a:t>
                      </a:r>
                    </a:p>
                    <a:p>
                      <a:pPr algn="l" marL="777240" indent="-259080" lvl="2">
                        <a:lnSpc>
                          <a:spcPts val="2520"/>
                        </a:lnSpc>
                        <a:buFont typeface="Arial"/>
                        <a:buChar char="⚬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lat: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Number </a:t>
                      </a:r>
                    </a:p>
                    <a:p>
                      <a:pPr algn="l" marL="777240" indent="-259080" lvl="2">
                        <a:lnSpc>
                          <a:spcPts val="2520"/>
                        </a:lnSpc>
                        <a:buFont typeface="Arial"/>
                        <a:buChar char="⚬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lng: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Number</a:t>
                      </a:r>
                      <a:r>
                        <a:rPr lang="en-US" sz="1800">
                          <a:solidFill>
                            <a:srgbClr val="00AEF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 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fecha: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Timestamp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otoURL1: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fotoURL2: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fotoURL3: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nfraccion: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rca: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pa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tente: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tipo: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ubicacion: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usuarioEmail: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usuarioUID: </a:t>
                      </a:r>
                      <a:r>
                        <a:rPr lang="en-US" sz="1800">
                          <a:solidFill>
                            <a:srgbClr val="C6161E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6166558" y="1019302"/>
          <a:ext cx="5954883" cy="9201023"/>
        </p:xfrm>
        <a:graphic>
          <a:graphicData uri="http://schemas.openxmlformats.org/drawingml/2006/table">
            <a:tbl>
              <a:tblPr/>
              <a:tblGrid>
                <a:gridCol w="4841730"/>
              </a:tblGrid>
              <a:tr h="8798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REPORTES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03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ID DOCUMENTO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50828"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categoria: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comentariosInspector: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coordenadas: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Map</a:t>
                      </a:r>
                    </a:p>
                    <a:p>
                      <a:pPr algn="l" marL="777240" indent="-259080" lvl="2">
                        <a:lnSpc>
                          <a:spcPts val="2520"/>
                        </a:lnSpc>
                        <a:buFont typeface="Arial"/>
                        <a:buChar char="⚬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lat: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Number</a:t>
                      </a:r>
                    </a:p>
                    <a:p>
                      <a:pPr algn="l" marL="777240" indent="-259080" lvl="2">
                        <a:lnSpc>
                          <a:spcPts val="2520"/>
                        </a:lnSpc>
                        <a:buFont typeface="Arial"/>
                        <a:buChar char="⚬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lng: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Number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descripcion: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estado</a:t>
                      </a:r>
                    </a:p>
                    <a:p>
                      <a:pPr algn="l" marL="777240" indent="-259080" lvl="2">
                        <a:lnSpc>
                          <a:spcPts val="2520"/>
                        </a:lnSpc>
                        <a:buFont typeface="Arial"/>
                        <a:buChar char="⚬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enProceso: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Boolean</a:t>
                      </a:r>
                    </a:p>
                    <a:p>
                      <a:pPr algn="l" marL="777240" indent="-259080" lvl="2">
                        <a:lnSpc>
                          <a:spcPts val="2520"/>
                        </a:lnSpc>
                        <a:buFont typeface="Arial"/>
                        <a:buChar char="⚬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enTerreno: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Boolean</a:t>
                      </a:r>
                    </a:p>
                    <a:p>
                      <a:pPr algn="l" marL="777240" indent="-259080" lvl="2">
                        <a:lnSpc>
                          <a:spcPts val="2520"/>
                        </a:lnSpc>
                        <a:buFont typeface="Arial"/>
                        <a:buChar char="⚬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pendiente: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Boolean</a:t>
                      </a:r>
                    </a:p>
                    <a:p>
                      <a:pPr algn="l" marL="777240" indent="-259080" lvl="2">
                        <a:lnSpc>
                          <a:spcPts val="2520"/>
                        </a:lnSpc>
                        <a:buFont typeface="Arial"/>
                        <a:buChar char="⚬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resuelto: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Boolean</a:t>
                      </a:r>
                    </a:p>
                    <a:p>
                      <a:pPr algn="l" marL="777240" indent="-259080" lvl="2">
                        <a:lnSpc>
                          <a:spcPts val="2520"/>
                        </a:lnSpc>
                        <a:buFont typeface="Arial"/>
                        <a:buChar char="⚬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finalizado: </a:t>
                      </a:r>
                      <a:r>
                        <a:rPr lang="en-US" sz="1800">
                          <a:solidFill>
                            <a:srgbClr val="D61A2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Boolean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fecha: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Timestamp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fechaActualizacionInspector: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Timestamp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fotoURL: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inspectorAsignado: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prioridad: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subcategoria: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ubicacion: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usuarioEmail: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usuarioUID: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String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visibilidad: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Boolean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6649861" y="1025623"/>
            <a:ext cx="915376" cy="56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2/</a:t>
            </a:r>
            <a:r>
              <a:rPr lang="en-US" sz="3345">
                <a:solidFill>
                  <a:srgbClr val="D61A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6302" y="3152214"/>
            <a:ext cx="16255396" cy="339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08"/>
              </a:lnSpc>
            </a:pPr>
            <a:r>
              <a:rPr lang="en-US" sz="979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DEMOSTRACIÓN</a:t>
            </a:r>
            <a:r>
              <a:rPr lang="en-US" sz="979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ctr">
              <a:lnSpc>
                <a:spcPts val="13708"/>
              </a:lnSpc>
              <a:spcBef>
                <a:spcPct val="0"/>
              </a:spcBef>
            </a:pPr>
            <a:r>
              <a:rPr lang="en-US" sz="9791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 RESULTADO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449432" y="130527"/>
            <a:ext cx="4712109" cy="1178028"/>
            <a:chOff x="0" y="0"/>
            <a:chExt cx="6282812" cy="1570704"/>
          </a:xfrm>
        </p:grpSpPr>
        <p:sp>
          <p:nvSpPr>
            <p:cNvPr name="Freeform 6" id="6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2465" y="130527"/>
            <a:ext cx="2885349" cy="1110732"/>
            <a:chOff x="0" y="0"/>
            <a:chExt cx="3847132" cy="14809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58892" y="4266132"/>
            <a:ext cx="2972804" cy="6020868"/>
          </a:xfrm>
          <a:custGeom>
            <a:avLst/>
            <a:gdLst/>
            <a:ahLst/>
            <a:cxnLst/>
            <a:rect r="r" b="b" t="t" l="l"/>
            <a:pathLst>
              <a:path h="6020868" w="2972804">
                <a:moveTo>
                  <a:pt x="0" y="0"/>
                </a:moveTo>
                <a:lnTo>
                  <a:pt x="2972804" y="0"/>
                </a:lnTo>
                <a:lnTo>
                  <a:pt x="2972804" y="6020868"/>
                </a:lnTo>
                <a:lnTo>
                  <a:pt x="0" y="6020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637" y="7304044"/>
            <a:ext cx="3444022" cy="2982956"/>
          </a:xfrm>
          <a:custGeom>
            <a:avLst/>
            <a:gdLst/>
            <a:ahLst/>
            <a:cxnLst/>
            <a:rect r="r" b="b" t="t" l="l"/>
            <a:pathLst>
              <a:path h="2982956" w="3444022">
                <a:moveTo>
                  <a:pt x="0" y="0"/>
                </a:moveTo>
                <a:lnTo>
                  <a:pt x="3444022" y="0"/>
                </a:lnTo>
                <a:lnTo>
                  <a:pt x="3444022" y="2982956"/>
                </a:lnTo>
                <a:lnTo>
                  <a:pt x="0" y="2982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5457" t="0" r="-13829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418815" y="154736"/>
            <a:ext cx="4712109" cy="1178028"/>
            <a:chOff x="0" y="0"/>
            <a:chExt cx="6282812" cy="1570704"/>
          </a:xfrm>
        </p:grpSpPr>
        <p:sp>
          <p:nvSpPr>
            <p:cNvPr name="Freeform 6" id="6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3082" y="130527"/>
            <a:ext cx="2885349" cy="1110732"/>
            <a:chOff x="0" y="0"/>
            <a:chExt cx="3847132" cy="14809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52832" y="4987951"/>
            <a:ext cx="4007406" cy="5299049"/>
          </a:xfrm>
          <a:custGeom>
            <a:avLst/>
            <a:gdLst/>
            <a:ahLst/>
            <a:cxnLst/>
            <a:rect r="r" b="b" t="t" l="l"/>
            <a:pathLst>
              <a:path h="5299049" w="4007406">
                <a:moveTo>
                  <a:pt x="0" y="0"/>
                </a:moveTo>
                <a:lnTo>
                  <a:pt x="4007406" y="0"/>
                </a:lnTo>
                <a:lnTo>
                  <a:pt x="4007406" y="5299049"/>
                </a:lnTo>
                <a:lnTo>
                  <a:pt x="0" y="5299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36122" y="7634968"/>
            <a:ext cx="1594933" cy="1627482"/>
          </a:xfrm>
          <a:custGeom>
            <a:avLst/>
            <a:gdLst/>
            <a:ahLst/>
            <a:cxnLst/>
            <a:rect r="r" b="b" t="t" l="l"/>
            <a:pathLst>
              <a:path h="1627482" w="1594933">
                <a:moveTo>
                  <a:pt x="0" y="0"/>
                </a:moveTo>
                <a:lnTo>
                  <a:pt x="1594932" y="0"/>
                </a:lnTo>
                <a:lnTo>
                  <a:pt x="1594932" y="1627482"/>
                </a:lnTo>
                <a:lnTo>
                  <a:pt x="0" y="162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1385" y="3373194"/>
            <a:ext cx="1489716" cy="1773471"/>
          </a:xfrm>
          <a:custGeom>
            <a:avLst/>
            <a:gdLst/>
            <a:ahLst/>
            <a:cxnLst/>
            <a:rect r="r" b="b" t="t" l="l"/>
            <a:pathLst>
              <a:path h="1773471" w="1489716">
                <a:moveTo>
                  <a:pt x="0" y="0"/>
                </a:moveTo>
                <a:lnTo>
                  <a:pt x="1489716" y="0"/>
                </a:lnTo>
                <a:lnTo>
                  <a:pt x="1489716" y="1773471"/>
                </a:lnTo>
                <a:lnTo>
                  <a:pt x="0" y="1773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96358" y="1324253"/>
            <a:ext cx="9295284" cy="148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2"/>
              </a:lnSpc>
              <a:spcBef>
                <a:spcPct val="0"/>
              </a:spcBef>
            </a:pPr>
            <a:r>
              <a:rPr lang="en-US" sz="86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34395" y="3898534"/>
            <a:ext cx="11458575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La solución es moderna y puede aplicarse a mas comunas.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34395" y="5992924"/>
            <a:ext cx="13524905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ReportaYa mejora la comunicación entre vecinos y Seguridad Pública.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34395" y="8087314"/>
            <a:ext cx="11220152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El sistema mejora la gestión interna y de cada incidentes.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81385" y="5688967"/>
            <a:ext cx="1904405" cy="1330703"/>
          </a:xfrm>
          <a:custGeom>
            <a:avLst/>
            <a:gdLst/>
            <a:ahLst/>
            <a:cxnLst/>
            <a:rect r="r" b="b" t="t" l="l"/>
            <a:pathLst>
              <a:path h="1330703" w="1904405">
                <a:moveTo>
                  <a:pt x="0" y="0"/>
                </a:moveTo>
                <a:lnTo>
                  <a:pt x="1904406" y="0"/>
                </a:lnTo>
                <a:lnTo>
                  <a:pt x="1904406" y="1330704"/>
                </a:lnTo>
                <a:lnTo>
                  <a:pt x="0" y="1330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7416" y="3122303"/>
            <a:ext cx="16873168" cy="1450734"/>
            <a:chOff x="0" y="0"/>
            <a:chExt cx="22497558" cy="19343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1184644" y="0"/>
              <a:ext cx="1312914" cy="1934311"/>
            </a:xfrm>
            <a:custGeom>
              <a:avLst/>
              <a:gdLst/>
              <a:ahLst/>
              <a:cxnLst/>
              <a:rect r="r" b="b" t="t" l="l"/>
              <a:pathLst>
                <a:path h="1934311" w="1312914">
                  <a:moveTo>
                    <a:pt x="0" y="0"/>
                  </a:moveTo>
                  <a:lnTo>
                    <a:pt x="1312914" y="0"/>
                  </a:lnTo>
                  <a:lnTo>
                    <a:pt x="1312914" y="1934311"/>
                  </a:lnTo>
                  <a:lnTo>
                    <a:pt x="0" y="1934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34311" cy="1934311"/>
            </a:xfrm>
            <a:custGeom>
              <a:avLst/>
              <a:gdLst/>
              <a:ahLst/>
              <a:cxnLst/>
              <a:rect r="r" b="b" t="t" l="l"/>
              <a:pathLst>
                <a:path h="1934311" w="1934311">
                  <a:moveTo>
                    <a:pt x="0" y="0"/>
                  </a:moveTo>
                  <a:lnTo>
                    <a:pt x="1934311" y="0"/>
                  </a:lnTo>
                  <a:lnTo>
                    <a:pt x="1934311" y="1934311"/>
                  </a:lnTo>
                  <a:lnTo>
                    <a:pt x="0" y="1934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74528" y="510696"/>
              <a:ext cx="9509919" cy="836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11"/>
                </a:lnSpc>
              </a:pPr>
              <a:r>
                <a:rPr lang="en-US" sz="3793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Aprendizaje de tecnologías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961313" y="510696"/>
              <a:ext cx="7338417" cy="836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11"/>
                </a:lnSpc>
              </a:pPr>
              <a:r>
                <a:rPr lang="en-US" sz="3793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Problemas de responsividad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46363" y="5564685"/>
            <a:ext cx="1450734" cy="1450734"/>
          </a:xfrm>
          <a:custGeom>
            <a:avLst/>
            <a:gdLst/>
            <a:ahLst/>
            <a:cxnLst/>
            <a:rect r="r" b="b" t="t" l="l"/>
            <a:pathLst>
              <a:path h="1450734" w="1450734">
                <a:moveTo>
                  <a:pt x="0" y="0"/>
                </a:moveTo>
                <a:lnTo>
                  <a:pt x="1450733" y="0"/>
                </a:lnTo>
                <a:lnTo>
                  <a:pt x="1450733" y="1450734"/>
                </a:lnTo>
                <a:lnTo>
                  <a:pt x="0" y="1450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5362" y="8270814"/>
            <a:ext cx="1638374" cy="1370090"/>
          </a:xfrm>
          <a:custGeom>
            <a:avLst/>
            <a:gdLst/>
            <a:ahLst/>
            <a:cxnLst/>
            <a:rect r="r" b="b" t="t" l="l"/>
            <a:pathLst>
              <a:path h="1370090" w="1638374">
                <a:moveTo>
                  <a:pt x="0" y="0"/>
                </a:moveTo>
                <a:lnTo>
                  <a:pt x="1638374" y="0"/>
                </a:lnTo>
                <a:lnTo>
                  <a:pt x="1638374" y="1370090"/>
                </a:lnTo>
                <a:lnTo>
                  <a:pt x="0" y="1370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24590" y="6016561"/>
            <a:ext cx="4652516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Trabajo en equipo.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375107" y="5057272"/>
            <a:ext cx="4448279" cy="3035950"/>
          </a:xfrm>
          <a:custGeom>
            <a:avLst/>
            <a:gdLst/>
            <a:ahLst/>
            <a:cxnLst/>
            <a:rect r="r" b="b" t="t" l="l"/>
            <a:pathLst>
              <a:path h="3035950" w="4448279">
                <a:moveTo>
                  <a:pt x="0" y="0"/>
                </a:moveTo>
                <a:lnTo>
                  <a:pt x="4448279" y="0"/>
                </a:lnTo>
                <a:lnTo>
                  <a:pt x="4448279" y="3035950"/>
                </a:lnTo>
                <a:lnTo>
                  <a:pt x="0" y="30359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304392" y="8289882"/>
            <a:ext cx="1392704" cy="1450734"/>
          </a:xfrm>
          <a:custGeom>
            <a:avLst/>
            <a:gdLst/>
            <a:ahLst/>
            <a:cxnLst/>
            <a:rect r="r" b="b" t="t" l="l"/>
            <a:pathLst>
              <a:path h="1450734" w="1392704">
                <a:moveTo>
                  <a:pt x="0" y="0"/>
                </a:moveTo>
                <a:lnTo>
                  <a:pt x="1392704" y="0"/>
                </a:lnTo>
                <a:lnTo>
                  <a:pt x="1392704" y="1450733"/>
                </a:lnTo>
                <a:lnTo>
                  <a:pt x="0" y="145073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0904" y="5663056"/>
            <a:ext cx="1592832" cy="1253993"/>
          </a:xfrm>
          <a:custGeom>
            <a:avLst/>
            <a:gdLst/>
            <a:ahLst/>
            <a:cxnLst/>
            <a:rect r="r" b="b" t="t" l="l"/>
            <a:pathLst>
              <a:path h="1253993" w="1592832">
                <a:moveTo>
                  <a:pt x="0" y="0"/>
                </a:moveTo>
                <a:lnTo>
                  <a:pt x="1592832" y="0"/>
                </a:lnTo>
                <a:lnTo>
                  <a:pt x="1592832" y="1253993"/>
                </a:lnTo>
                <a:lnTo>
                  <a:pt x="0" y="12539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167977" y="5928657"/>
            <a:ext cx="4446389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Desarrollo del frontend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96800" y="8653854"/>
            <a:ext cx="5195625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Trabajo con problema real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29935" y="8653854"/>
            <a:ext cx="5114781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Documentación</a:t>
            </a: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temprana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61067" y="1223537"/>
            <a:ext cx="10565866" cy="122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6"/>
              </a:lnSpc>
              <a:spcBef>
                <a:spcPct val="0"/>
              </a:spcBef>
            </a:pPr>
            <a:r>
              <a:rPr lang="en-US" sz="70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REFLEXIÓN </a:t>
            </a:r>
            <a:r>
              <a:rPr lang="en-US" sz="7097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EQUIPO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6302" y="3152214"/>
            <a:ext cx="16255396" cy="339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08"/>
              </a:lnSpc>
              <a:spcBef>
                <a:spcPct val="0"/>
              </a:spcBef>
            </a:pPr>
            <a:r>
              <a:rPr lang="en-US" sz="979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PREGUNTAS</a:t>
            </a:r>
            <a:r>
              <a:rPr lang="en-US" sz="979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979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</a:t>
            </a:r>
            <a:r>
              <a:rPr lang="en-US" sz="979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</a:t>
            </a:r>
            <a:r>
              <a:rPr lang="en-US" sz="9791">
                <a:solidFill>
                  <a:srgbClr val="C81D2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COMISIÓN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852449" y="3718251"/>
            <a:ext cx="2083575" cy="2092595"/>
          </a:xfrm>
          <a:custGeom>
            <a:avLst/>
            <a:gdLst/>
            <a:ahLst/>
            <a:cxnLst/>
            <a:rect r="r" b="b" t="t" l="l"/>
            <a:pathLst>
              <a:path h="2092595" w="2083575">
                <a:moveTo>
                  <a:pt x="0" y="0"/>
                </a:moveTo>
                <a:lnTo>
                  <a:pt x="2083575" y="0"/>
                </a:lnTo>
                <a:lnTo>
                  <a:pt x="2083575" y="2092595"/>
                </a:lnTo>
                <a:lnTo>
                  <a:pt x="0" y="2092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5367" y="3718251"/>
            <a:ext cx="2072087" cy="2072087"/>
          </a:xfrm>
          <a:custGeom>
            <a:avLst/>
            <a:gdLst/>
            <a:ahLst/>
            <a:cxnLst/>
            <a:rect r="r" b="b" t="t" l="l"/>
            <a:pathLst>
              <a:path h="2072087" w="2072087">
                <a:moveTo>
                  <a:pt x="0" y="0"/>
                </a:moveTo>
                <a:lnTo>
                  <a:pt x="2072087" y="0"/>
                </a:lnTo>
                <a:lnTo>
                  <a:pt x="2072087" y="2072087"/>
                </a:lnTo>
                <a:lnTo>
                  <a:pt x="0" y="2072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38012" y="6999507"/>
            <a:ext cx="2072087" cy="2119782"/>
          </a:xfrm>
          <a:custGeom>
            <a:avLst/>
            <a:gdLst/>
            <a:ahLst/>
            <a:cxnLst/>
            <a:rect r="r" b="b" t="t" l="l"/>
            <a:pathLst>
              <a:path h="2119782" w="2072087">
                <a:moveTo>
                  <a:pt x="0" y="0"/>
                </a:moveTo>
                <a:lnTo>
                  <a:pt x="2072087" y="0"/>
                </a:lnTo>
                <a:lnTo>
                  <a:pt x="2072087" y="2119782"/>
                </a:lnTo>
                <a:lnTo>
                  <a:pt x="0" y="2119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9529" y="4108144"/>
            <a:ext cx="5881018" cy="5072378"/>
          </a:xfrm>
          <a:custGeom>
            <a:avLst/>
            <a:gdLst/>
            <a:ahLst/>
            <a:cxnLst/>
            <a:rect r="r" b="b" t="t" l="l"/>
            <a:pathLst>
              <a:path h="5072378" w="5881018">
                <a:moveTo>
                  <a:pt x="0" y="0"/>
                </a:moveTo>
                <a:lnTo>
                  <a:pt x="5881018" y="0"/>
                </a:lnTo>
                <a:lnTo>
                  <a:pt x="5881018" y="5072378"/>
                </a:lnTo>
                <a:lnTo>
                  <a:pt x="0" y="5072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70463" y="5734646"/>
            <a:ext cx="5341895" cy="60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6"/>
              </a:lnSpc>
            </a:pPr>
            <a:r>
              <a:rPr lang="en-US" sz="3511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Sin canales de</a:t>
            </a:r>
            <a:r>
              <a:rPr lang="en-US" sz="3511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 comunicación.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96350" y="5734646"/>
            <a:ext cx="5195774" cy="60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1"/>
              </a:lnSpc>
            </a:pPr>
            <a:r>
              <a:rPr lang="en-US" sz="3515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La </a:t>
            </a:r>
            <a:r>
              <a:rPr lang="en-US" sz="3515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seguridad ciudadana.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8011" y="9063955"/>
            <a:ext cx="8001289" cy="60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1"/>
              </a:lnSpc>
            </a:pPr>
            <a:r>
              <a:rPr lang="en-US" sz="3515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Poca eficiencia y alto tiempo de respuesta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9896" y="1552844"/>
            <a:ext cx="14708209" cy="117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0"/>
              </a:lnSpc>
              <a:spcBef>
                <a:spcPct val="0"/>
              </a:spcBef>
            </a:pPr>
            <a:r>
              <a:rPr lang="en-US" sz="69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INTRODUCCIÓN </a:t>
            </a:r>
            <a:r>
              <a:rPr lang="en-US" sz="6907">
                <a:solidFill>
                  <a:srgbClr val="C81D2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 PROYECTO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6302" y="4220106"/>
            <a:ext cx="16255396" cy="166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08"/>
              </a:lnSpc>
              <a:spcBef>
                <a:spcPct val="0"/>
              </a:spcBef>
            </a:pPr>
            <a:r>
              <a:rPr lang="en-US" sz="979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ANEXOS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2674" y="2646695"/>
            <a:ext cx="9152085" cy="7069985"/>
          </a:xfrm>
          <a:custGeom>
            <a:avLst/>
            <a:gdLst/>
            <a:ahLst/>
            <a:cxnLst/>
            <a:rect r="r" b="b" t="t" l="l"/>
            <a:pathLst>
              <a:path h="7069985" w="9152085">
                <a:moveTo>
                  <a:pt x="0" y="0"/>
                </a:moveTo>
                <a:lnTo>
                  <a:pt x="9152085" y="0"/>
                </a:lnTo>
                <a:lnTo>
                  <a:pt x="9152085" y="7069985"/>
                </a:lnTo>
                <a:lnTo>
                  <a:pt x="0" y="7069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3904" y="1057957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DE COSTOS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48496" y="4727803"/>
            <a:ext cx="5410804" cy="97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1"/>
              </a:lnSpc>
            </a:pPr>
            <a:r>
              <a:rPr lang="en-US" sz="56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Inversión inicial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9794" y="1501625"/>
            <a:ext cx="8567925" cy="8424529"/>
          </a:xfrm>
          <a:custGeom>
            <a:avLst/>
            <a:gdLst/>
            <a:ahLst/>
            <a:cxnLst/>
            <a:rect r="r" b="b" t="t" l="l"/>
            <a:pathLst>
              <a:path h="8424529" w="8567925">
                <a:moveTo>
                  <a:pt x="0" y="0"/>
                </a:moveTo>
                <a:lnTo>
                  <a:pt x="8567926" y="0"/>
                </a:lnTo>
                <a:lnTo>
                  <a:pt x="8567926" y="8424529"/>
                </a:lnTo>
                <a:lnTo>
                  <a:pt x="0" y="8424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83037" y="4745877"/>
            <a:ext cx="4268854" cy="96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49"/>
              </a:lnSpc>
            </a:pPr>
            <a:r>
              <a:rPr lang="en-US" sz="567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Costo Mensual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2674" y="1522395"/>
            <a:ext cx="10787425" cy="7409292"/>
          </a:xfrm>
          <a:custGeom>
            <a:avLst/>
            <a:gdLst/>
            <a:ahLst/>
            <a:cxnLst/>
            <a:rect r="r" b="b" t="t" l="l"/>
            <a:pathLst>
              <a:path h="7409292" w="10787425">
                <a:moveTo>
                  <a:pt x="0" y="0"/>
                </a:moveTo>
                <a:lnTo>
                  <a:pt x="10787426" y="0"/>
                </a:lnTo>
                <a:lnTo>
                  <a:pt x="10787426" y="7409291"/>
                </a:lnTo>
                <a:lnTo>
                  <a:pt x="0" y="7409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" t="-1408" r="-1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30100" y="4759222"/>
            <a:ext cx="3650935" cy="96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49"/>
              </a:lnSpc>
            </a:pPr>
            <a:r>
              <a:rPr lang="en-US" sz="567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Flujo de Caja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694754" y="2832441"/>
          <a:ext cx="12186521" cy="7172325"/>
        </p:xfrm>
        <a:graphic>
          <a:graphicData uri="http://schemas.openxmlformats.org/drawingml/2006/table">
            <a:tbl>
              <a:tblPr/>
              <a:tblGrid>
                <a:gridCol w="2371191"/>
                <a:gridCol w="7640531"/>
                <a:gridCol w="2174799"/>
              </a:tblGrid>
              <a:tr h="7660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Sprint </a:t>
                      </a:r>
                      <a:r>
                        <a:rPr lang="en-US" sz="1800" b="true">
                          <a:solidFill>
                            <a:srgbClr val="D61A2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Tareas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Duración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</a:tr>
              <a:tr h="2978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Anteproyecto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Configurar herramientas (Trello).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Reu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nir requerimientos.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Aná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lisis PESTEL.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Factibilidad técnica.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efinir historias de usuario.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Establecer criterios de acept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ación.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inir objetivos.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Product backlog Inicial.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1 - 3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8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Diseñ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 mockups (app + web).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modelo de datos.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señar arquitectura de la so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lución.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4 - 6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00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Módulo de denuncias e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 la app (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captura de datos + geolocalización).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Login de usuarios.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Backend con base de datos.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Web bás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ica para visualizar denuncias.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7 - 9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6302" y="136468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 </a:t>
            </a:r>
            <a:r>
              <a:rPr lang="en-US" sz="64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METODOLOGÍA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063138" y="3428395"/>
          <a:ext cx="12186521" cy="5611216"/>
        </p:xfrm>
        <a:graphic>
          <a:graphicData uri="http://schemas.openxmlformats.org/drawingml/2006/table">
            <a:tbl>
              <a:tblPr/>
              <a:tblGrid>
                <a:gridCol w="2371191"/>
                <a:gridCol w="7640531"/>
                <a:gridCol w="2174799"/>
              </a:tblGrid>
              <a:tr h="767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Sprint </a:t>
                      </a:r>
                      <a:r>
                        <a:rPr lang="en-US" sz="1800" b="true">
                          <a:solidFill>
                            <a:srgbClr val="D61A2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Tareas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Duración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</a:tr>
              <a:tr h="2027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Asig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naciones de incidentes.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Formu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lario de Partes.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les de usuario. (ciudad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ano/municipio).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10 - 12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54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4, Retrabajo, Épicas sprint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Apli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cación de mejoras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técn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icas y funcionales.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Ajustes de experiencia de usuario.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Validaciones adicionales de seguridad.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13 - 15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07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Cierre de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Preparación demo funci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onal.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Documentación final.</a:t>
                      </a:r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Presenta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ción final.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16 - 18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6302" y="136468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 </a:t>
            </a:r>
            <a:r>
              <a:rPr lang="en-US" sz="64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METODOLOGÍA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68461" y="3505091"/>
          <a:ext cx="16215709" cy="2819400"/>
        </p:xfrm>
        <a:graphic>
          <a:graphicData uri="http://schemas.openxmlformats.org/drawingml/2006/table">
            <a:tbl>
              <a:tblPr/>
              <a:tblGrid>
                <a:gridCol w="1337902"/>
                <a:gridCol w="5122330"/>
                <a:gridCol w="1951594"/>
                <a:gridCol w="4310254"/>
                <a:gridCol w="1829402"/>
                <a:gridCol w="1664227"/>
              </a:tblGrid>
              <a:tr h="10910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Historia de usuario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Estado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Criterios de aprobacion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Prioridad (MoSCoW)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Epica asociada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</a:tr>
              <a:tr h="1728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HU-04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Como usuario, quiero poder enviar fotos sobre lo que esta pasando, así puede entregar mas contexto de la situación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Pendiente</a:t>
                      </a:r>
                      <a:endParaRPr lang="en-US" sz="1100"/>
                    </a:p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Hecho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El usuario puede ingresar de manera exitosa fotos en tiempo real.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El usuario no debe poder acceder a su galería de fotos.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Must Have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6385805" y="7353460"/>
            <a:ext cx="4981022" cy="1904840"/>
            <a:chOff x="0" y="0"/>
            <a:chExt cx="6641362" cy="25397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2039" cy="2539787"/>
            </a:xfrm>
            <a:custGeom>
              <a:avLst/>
              <a:gdLst/>
              <a:ahLst/>
              <a:cxnLst/>
              <a:rect r="r" b="b" t="t" l="l"/>
              <a:pathLst>
                <a:path h="2539787" w="2582039">
                  <a:moveTo>
                    <a:pt x="0" y="0"/>
                  </a:moveTo>
                  <a:lnTo>
                    <a:pt x="2582039" y="0"/>
                  </a:lnTo>
                  <a:lnTo>
                    <a:pt x="2582039" y="2539787"/>
                  </a:lnTo>
                  <a:lnTo>
                    <a:pt x="0" y="2539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905357" y="601655"/>
              <a:ext cx="3736006" cy="1510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6"/>
                </a:lnSpc>
                <a:spcBef>
                  <a:spcPct val="0"/>
                </a:spcBef>
              </a:pPr>
              <a:r>
                <a:rPr lang="en-US" sz="329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</a:t>
              </a:r>
              <a:r>
                <a:rPr lang="en-US" sz="329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roduct Owner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16302" y="136468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 </a:t>
            </a:r>
            <a:r>
              <a:rPr lang="en-US" sz="64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METODOLOGÍA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21087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74059" y="121087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2398" y="3487424"/>
          <a:ext cx="18288000" cy="5286375"/>
        </p:xfrm>
        <a:graphic>
          <a:graphicData uri="http://schemas.openxmlformats.org/drawingml/2006/table">
            <a:tbl>
              <a:tblPr/>
              <a:tblGrid>
                <a:gridCol w="2884494"/>
                <a:gridCol w="4815345"/>
                <a:gridCol w="3919169"/>
                <a:gridCol w="4116842"/>
                <a:gridCol w="2552149"/>
              </a:tblGrid>
              <a:tr h="767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Épicas Sprint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Doing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Incremento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161E"/>
                    </a:solidFill>
                  </a:tcPr>
                </a:tc>
              </a:tr>
              <a:tr h="17173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EPICA: HOME 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Como usuario, quiero poder registrar una denuncia, que me permita ahorrar tiempo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Como usuario, quiero poder enviar fotos con mi reporte, así doy mas contexto sobre lo que esta pasando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Como usuario, quiero no tener que ingresar mi cuenta cada vez que entro a la aplicacion, asi ahorro tiempo.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EPICA: LOGIN 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73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EPICA: REPORTAR 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Como usuario, quiero que la aplicacion me muestre mi ubicacion, asi no tengo que ingresar una direccion que no conozco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Como usuario, quiero poder ingresar con mi cuenta de Google a la aplicación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16302" y="136468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 </a:t>
            </a:r>
            <a:r>
              <a:rPr lang="en-US" sz="64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METODOLOGÍA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436" y="2352296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EJEMPLO </a:t>
            </a:r>
            <a:r>
              <a:rPr lang="en-US" sz="6492">
                <a:solidFill>
                  <a:srgbClr val="C616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SPRINT 2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536247" y="6837440"/>
            <a:ext cx="2037235" cy="1886989"/>
          </a:xfrm>
          <a:custGeom>
            <a:avLst/>
            <a:gdLst/>
            <a:ahLst/>
            <a:cxnLst/>
            <a:rect r="r" b="b" t="t" l="l"/>
            <a:pathLst>
              <a:path h="1886989" w="2037235">
                <a:moveTo>
                  <a:pt x="0" y="0"/>
                </a:moveTo>
                <a:lnTo>
                  <a:pt x="2037235" y="0"/>
                </a:lnTo>
                <a:lnTo>
                  <a:pt x="2037235" y="1886989"/>
                </a:lnTo>
                <a:lnTo>
                  <a:pt x="0" y="1886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01691" y="7003233"/>
            <a:ext cx="2441412" cy="1721196"/>
          </a:xfrm>
          <a:custGeom>
            <a:avLst/>
            <a:gdLst/>
            <a:ahLst/>
            <a:cxnLst/>
            <a:rect r="r" b="b" t="t" l="l"/>
            <a:pathLst>
              <a:path h="1721196" w="2441412">
                <a:moveTo>
                  <a:pt x="0" y="0"/>
                </a:moveTo>
                <a:lnTo>
                  <a:pt x="2441412" y="0"/>
                </a:lnTo>
                <a:lnTo>
                  <a:pt x="2441412" y="1721196"/>
                </a:lnTo>
                <a:lnTo>
                  <a:pt x="0" y="1721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49341" y="3531884"/>
            <a:ext cx="2202169" cy="1659885"/>
          </a:xfrm>
          <a:custGeom>
            <a:avLst/>
            <a:gdLst/>
            <a:ahLst/>
            <a:cxnLst/>
            <a:rect r="r" b="b" t="t" l="l"/>
            <a:pathLst>
              <a:path h="1659885" w="2202169">
                <a:moveTo>
                  <a:pt x="0" y="0"/>
                </a:moveTo>
                <a:lnTo>
                  <a:pt x="2202169" y="0"/>
                </a:lnTo>
                <a:lnTo>
                  <a:pt x="2202169" y="1659884"/>
                </a:lnTo>
                <a:lnTo>
                  <a:pt x="0" y="16598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19047" y="3083698"/>
            <a:ext cx="1354435" cy="2108070"/>
          </a:xfrm>
          <a:custGeom>
            <a:avLst/>
            <a:gdLst/>
            <a:ahLst/>
            <a:cxnLst/>
            <a:rect r="r" b="b" t="t" l="l"/>
            <a:pathLst>
              <a:path h="2108070" w="1354435">
                <a:moveTo>
                  <a:pt x="0" y="0"/>
                </a:moveTo>
                <a:lnTo>
                  <a:pt x="1354435" y="0"/>
                </a:lnTo>
                <a:lnTo>
                  <a:pt x="1354435" y="2108070"/>
                </a:lnTo>
                <a:lnTo>
                  <a:pt x="0" y="21080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16302" y="136468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MODELO </a:t>
            </a:r>
            <a:r>
              <a:rPr lang="en-US" sz="6492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NEGOCIO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2675" y="5363218"/>
            <a:ext cx="6608118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Plataforma SaaS híbrida municipal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69287" y="5363218"/>
            <a:ext cx="5362277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Seguridad Publica - Vecinos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55916" y="8896905"/>
            <a:ext cx="7732961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Comunicación rápida - mejores tiempos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5073" y="8896905"/>
            <a:ext cx="6199584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Costos bajos – Ahorro operativo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68095" y="6460811"/>
            <a:ext cx="2797489" cy="2797489"/>
          </a:xfrm>
          <a:custGeom>
            <a:avLst/>
            <a:gdLst/>
            <a:ahLst/>
            <a:cxnLst/>
            <a:rect r="r" b="b" t="t" l="l"/>
            <a:pathLst>
              <a:path h="2797489" w="2797489">
                <a:moveTo>
                  <a:pt x="0" y="0"/>
                </a:moveTo>
                <a:lnTo>
                  <a:pt x="2797489" y="0"/>
                </a:lnTo>
                <a:lnTo>
                  <a:pt x="2797489" y="2797489"/>
                </a:lnTo>
                <a:lnTo>
                  <a:pt x="0" y="2797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45256" y="6460811"/>
            <a:ext cx="2797489" cy="2797489"/>
          </a:xfrm>
          <a:custGeom>
            <a:avLst/>
            <a:gdLst/>
            <a:ahLst/>
            <a:cxnLst/>
            <a:rect r="r" b="b" t="t" l="l"/>
            <a:pathLst>
              <a:path h="2797489" w="2797489">
                <a:moveTo>
                  <a:pt x="0" y="0"/>
                </a:moveTo>
                <a:lnTo>
                  <a:pt x="2797488" y="0"/>
                </a:lnTo>
                <a:lnTo>
                  <a:pt x="2797488" y="2797489"/>
                </a:lnTo>
                <a:lnTo>
                  <a:pt x="0" y="2797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61040" y="6460811"/>
            <a:ext cx="2531727" cy="2797489"/>
          </a:xfrm>
          <a:custGeom>
            <a:avLst/>
            <a:gdLst/>
            <a:ahLst/>
            <a:cxnLst/>
            <a:rect r="r" b="b" t="t" l="l"/>
            <a:pathLst>
              <a:path h="2797489" w="2531727">
                <a:moveTo>
                  <a:pt x="0" y="0"/>
                </a:moveTo>
                <a:lnTo>
                  <a:pt x="2531727" y="0"/>
                </a:lnTo>
                <a:lnTo>
                  <a:pt x="2531727" y="2797489"/>
                </a:lnTo>
                <a:lnTo>
                  <a:pt x="0" y="27974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6302" y="136468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MODELO DE </a:t>
            </a:r>
            <a:r>
              <a:rPr lang="en-US" sz="6492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SUSTENTABILIDAD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764660"/>
            <a:ext cx="4276279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Dimensión económica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89999" y="3764660"/>
            <a:ext cx="3308003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Dimensión social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94506" y="3748090"/>
            <a:ext cx="4064794" cy="6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3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Dimensión ambiental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8598" y="5105400"/>
            <a:ext cx="3856483" cy="117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9403" indent="-244701" lvl="1">
              <a:lnSpc>
                <a:spcPts val="3173"/>
              </a:lnSpc>
              <a:buFont typeface="Arial"/>
              <a:buChar char="•"/>
            </a:pPr>
            <a:r>
              <a:rPr lang="en-US" b="true" sz="22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Modelo SaaS sostenible.</a:t>
            </a:r>
          </a:p>
          <a:p>
            <a:pPr algn="l" marL="489403" indent="-244701" lvl="1">
              <a:lnSpc>
                <a:spcPts val="3173"/>
              </a:lnSpc>
              <a:buFont typeface="Arial"/>
              <a:buChar char="•"/>
            </a:pPr>
            <a:r>
              <a:rPr lang="en-US" b="true" sz="22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Financiamiento estable.</a:t>
            </a:r>
          </a:p>
          <a:p>
            <a:pPr algn="l" marL="489403" indent="-244701" lvl="1">
              <a:lnSpc>
                <a:spcPts val="3173"/>
              </a:lnSpc>
              <a:buFont typeface="Arial"/>
              <a:buChar char="•"/>
            </a:pPr>
            <a:r>
              <a:rPr lang="en-US" b="true" sz="22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Costos controlados.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4059" y="5105400"/>
            <a:ext cx="4899882" cy="1567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9403" indent="-244701" lvl="1">
              <a:lnSpc>
                <a:spcPts val="3173"/>
              </a:lnSpc>
              <a:buFont typeface="Arial"/>
              <a:buChar char="•"/>
            </a:pPr>
            <a:r>
              <a:rPr lang="en-US" b="true" sz="22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Mayor participación ciudadana.</a:t>
            </a:r>
          </a:p>
          <a:p>
            <a:pPr algn="l" marL="489403" indent="-244701" lvl="1">
              <a:lnSpc>
                <a:spcPts val="3173"/>
              </a:lnSpc>
              <a:buFont typeface="Arial"/>
              <a:buChar char="•"/>
            </a:pPr>
            <a:r>
              <a:rPr lang="en-US" b="true" sz="22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Mejor respuesta municipal.</a:t>
            </a:r>
          </a:p>
          <a:p>
            <a:pPr algn="l" marL="489403" indent="-244701" lvl="1">
              <a:lnSpc>
                <a:spcPts val="3173"/>
              </a:lnSpc>
              <a:buFont typeface="Arial"/>
              <a:buChar char="•"/>
            </a:pPr>
            <a:r>
              <a:rPr lang="en-US" b="true" sz="22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Mayor sensación de seguridad.</a:t>
            </a:r>
          </a:p>
          <a:p>
            <a:pPr algn="l">
              <a:lnSpc>
                <a:spcPts val="317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174026" y="5105400"/>
            <a:ext cx="4105754" cy="117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9403" indent="-244701" lvl="1">
              <a:lnSpc>
                <a:spcPts val="3173"/>
              </a:lnSpc>
              <a:buFont typeface="Arial"/>
              <a:buChar char="•"/>
            </a:pPr>
            <a:r>
              <a:rPr lang="en-US" b="true" sz="22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Menos desplazamientos.</a:t>
            </a:r>
          </a:p>
          <a:p>
            <a:pPr algn="l" marL="489403" indent="-244701" lvl="1">
              <a:lnSpc>
                <a:spcPts val="3173"/>
              </a:lnSpc>
              <a:buFont typeface="Arial"/>
              <a:buChar char="•"/>
            </a:pPr>
            <a:r>
              <a:rPr lang="en-US" b="true" sz="22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Uso eficiente de recursos.</a:t>
            </a:r>
          </a:p>
          <a:p>
            <a:pPr algn="l" marL="489403" indent="-244701" lvl="1">
              <a:lnSpc>
                <a:spcPts val="3173"/>
              </a:lnSpc>
              <a:buFont typeface="Arial"/>
              <a:buChar char="•"/>
            </a:pPr>
            <a:r>
              <a:rPr lang="en-US" b="true" sz="226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Digitalización.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911870" y="4855066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88970" y="4855066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99968" y="4855066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49475" y="5001393"/>
            <a:ext cx="4774749" cy="1071631"/>
            <a:chOff x="0" y="0"/>
            <a:chExt cx="1321920" cy="2966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293" y="0"/>
                  </a:moveTo>
                  <a:lnTo>
                    <a:pt x="1284627" y="0"/>
                  </a:lnTo>
                  <a:cubicBezTo>
                    <a:pt x="1305223" y="0"/>
                    <a:pt x="1321920" y="16697"/>
                    <a:pt x="1321920" y="37293"/>
                  </a:cubicBezTo>
                  <a:lnTo>
                    <a:pt x="1321920" y="259395"/>
                  </a:lnTo>
                  <a:cubicBezTo>
                    <a:pt x="1321920" y="279991"/>
                    <a:pt x="1305223" y="296688"/>
                    <a:pt x="1284627" y="296688"/>
                  </a:cubicBezTo>
                  <a:lnTo>
                    <a:pt x="37293" y="296688"/>
                  </a:lnTo>
                  <a:cubicBezTo>
                    <a:pt x="16697" y="296688"/>
                    <a:pt x="0" y="279991"/>
                    <a:pt x="0" y="259395"/>
                  </a:cubicBezTo>
                  <a:lnTo>
                    <a:pt x="0" y="37293"/>
                  </a:lnTo>
                  <a:cubicBezTo>
                    <a:pt x="0" y="16697"/>
                    <a:pt x="16697" y="0"/>
                    <a:pt x="372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326" lIns="48326" bIns="48326" rIns="48326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952683" y="4855066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29783" y="4855066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40780" y="4855066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6" y="0"/>
                </a:lnTo>
                <a:lnTo>
                  <a:pt x="2152716" y="1364284"/>
                </a:lnTo>
                <a:lnTo>
                  <a:pt x="0" y="136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090288" y="5001393"/>
            <a:ext cx="4774749" cy="1071631"/>
            <a:chOff x="0" y="0"/>
            <a:chExt cx="1321920" cy="2966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293" y="0"/>
                  </a:moveTo>
                  <a:lnTo>
                    <a:pt x="1284627" y="0"/>
                  </a:lnTo>
                  <a:cubicBezTo>
                    <a:pt x="1305223" y="0"/>
                    <a:pt x="1321920" y="16697"/>
                    <a:pt x="1321920" y="37293"/>
                  </a:cubicBezTo>
                  <a:lnTo>
                    <a:pt x="1321920" y="259395"/>
                  </a:lnTo>
                  <a:cubicBezTo>
                    <a:pt x="1321920" y="279991"/>
                    <a:pt x="1305223" y="296688"/>
                    <a:pt x="1284627" y="296688"/>
                  </a:cubicBezTo>
                  <a:lnTo>
                    <a:pt x="37293" y="296688"/>
                  </a:lnTo>
                  <a:cubicBezTo>
                    <a:pt x="16697" y="296688"/>
                    <a:pt x="0" y="279991"/>
                    <a:pt x="0" y="259395"/>
                  </a:cubicBezTo>
                  <a:lnTo>
                    <a:pt x="0" y="37293"/>
                  </a:lnTo>
                  <a:cubicBezTo>
                    <a:pt x="0" y="16697"/>
                    <a:pt x="16697" y="0"/>
                    <a:pt x="372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326" lIns="48326" bIns="48326" rIns="48326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952683" y="8922717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3"/>
                </a:lnTo>
                <a:lnTo>
                  <a:pt x="0" y="1364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729783" y="8922717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5" y="0"/>
                </a:lnTo>
                <a:lnTo>
                  <a:pt x="2152715" y="1364283"/>
                </a:lnTo>
                <a:lnTo>
                  <a:pt x="0" y="1364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840780" y="8922717"/>
            <a:ext cx="2152715" cy="1364283"/>
          </a:xfrm>
          <a:custGeom>
            <a:avLst/>
            <a:gdLst/>
            <a:ahLst/>
            <a:cxnLst/>
            <a:rect r="r" b="b" t="t" l="l"/>
            <a:pathLst>
              <a:path h="1364283" w="2152715">
                <a:moveTo>
                  <a:pt x="0" y="0"/>
                </a:moveTo>
                <a:lnTo>
                  <a:pt x="2152716" y="0"/>
                </a:lnTo>
                <a:lnTo>
                  <a:pt x="2152716" y="1364283"/>
                </a:lnTo>
                <a:lnTo>
                  <a:pt x="0" y="1364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090288" y="9069043"/>
            <a:ext cx="4774749" cy="1071631"/>
            <a:chOff x="0" y="0"/>
            <a:chExt cx="1321920" cy="2966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21920" cy="296688"/>
            </a:xfrm>
            <a:custGeom>
              <a:avLst/>
              <a:gdLst/>
              <a:ahLst/>
              <a:cxnLst/>
              <a:rect r="r" b="b" t="t" l="l"/>
              <a:pathLst>
                <a:path h="296688" w="1321920">
                  <a:moveTo>
                    <a:pt x="37293" y="0"/>
                  </a:moveTo>
                  <a:lnTo>
                    <a:pt x="1284627" y="0"/>
                  </a:lnTo>
                  <a:cubicBezTo>
                    <a:pt x="1305223" y="0"/>
                    <a:pt x="1321920" y="16697"/>
                    <a:pt x="1321920" y="37293"/>
                  </a:cubicBezTo>
                  <a:lnTo>
                    <a:pt x="1321920" y="259395"/>
                  </a:lnTo>
                  <a:cubicBezTo>
                    <a:pt x="1321920" y="279991"/>
                    <a:pt x="1305223" y="296688"/>
                    <a:pt x="1284627" y="296688"/>
                  </a:cubicBezTo>
                  <a:lnTo>
                    <a:pt x="37293" y="296688"/>
                  </a:lnTo>
                  <a:cubicBezTo>
                    <a:pt x="16697" y="296688"/>
                    <a:pt x="0" y="279991"/>
                    <a:pt x="0" y="259395"/>
                  </a:cubicBezTo>
                  <a:lnTo>
                    <a:pt x="0" y="37293"/>
                  </a:lnTo>
                  <a:cubicBezTo>
                    <a:pt x="0" y="16697"/>
                    <a:pt x="16697" y="0"/>
                    <a:pt x="372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21920" cy="334788"/>
            </a:xfrm>
            <a:prstGeom prst="rect">
              <a:avLst/>
            </a:prstGeom>
          </p:spPr>
          <p:txBody>
            <a:bodyPr anchor="ctr" rtlCol="false" tIns="48326" lIns="48326" bIns="48326" rIns="48326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927971" y="6897830"/>
            <a:ext cx="3090236" cy="2171213"/>
          </a:xfrm>
          <a:custGeom>
            <a:avLst/>
            <a:gdLst/>
            <a:ahLst/>
            <a:cxnLst/>
            <a:rect r="r" b="b" t="t" l="l"/>
            <a:pathLst>
              <a:path h="2171213" w="3090236">
                <a:moveTo>
                  <a:pt x="0" y="0"/>
                </a:moveTo>
                <a:lnTo>
                  <a:pt x="3090236" y="0"/>
                </a:lnTo>
                <a:lnTo>
                  <a:pt x="3090236" y="2171213"/>
                </a:lnTo>
                <a:lnTo>
                  <a:pt x="0" y="2171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911870" y="7063610"/>
            <a:ext cx="5040813" cy="3223390"/>
            <a:chOff x="0" y="0"/>
            <a:chExt cx="6721084" cy="42978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2478809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369466" y="2478809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850797" y="2478809"/>
              <a:ext cx="2870287" cy="1819044"/>
            </a:xfrm>
            <a:custGeom>
              <a:avLst/>
              <a:gdLst/>
              <a:ahLst/>
              <a:cxnLst/>
              <a:rect r="r" b="b" t="t" l="l"/>
              <a:pathLst>
                <a:path h="1819044" w="2870287">
                  <a:moveTo>
                    <a:pt x="0" y="0"/>
                  </a:moveTo>
                  <a:lnTo>
                    <a:pt x="2870287" y="0"/>
                  </a:lnTo>
                  <a:lnTo>
                    <a:pt x="2870287" y="1819044"/>
                  </a:lnTo>
                  <a:lnTo>
                    <a:pt x="0" y="1819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183474" y="2673910"/>
              <a:ext cx="6366332" cy="1428841"/>
              <a:chOff x="0" y="0"/>
              <a:chExt cx="1321920" cy="29668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293" y="0"/>
                    </a:moveTo>
                    <a:lnTo>
                      <a:pt x="1284627" y="0"/>
                    </a:lnTo>
                    <a:cubicBezTo>
                      <a:pt x="1305223" y="0"/>
                      <a:pt x="1321920" y="16697"/>
                      <a:pt x="1321920" y="37293"/>
                    </a:cubicBezTo>
                    <a:lnTo>
                      <a:pt x="1321920" y="259395"/>
                    </a:lnTo>
                    <a:cubicBezTo>
                      <a:pt x="1321920" y="279991"/>
                      <a:pt x="1305223" y="296688"/>
                      <a:pt x="1284627" y="296688"/>
                    </a:cubicBezTo>
                    <a:lnTo>
                      <a:pt x="37293" y="296688"/>
                    </a:lnTo>
                    <a:cubicBezTo>
                      <a:pt x="16697" y="296688"/>
                      <a:pt x="0" y="279991"/>
                      <a:pt x="0" y="259395"/>
                    </a:cubicBezTo>
                    <a:lnTo>
                      <a:pt x="0" y="37293"/>
                    </a:lnTo>
                    <a:cubicBezTo>
                      <a:pt x="0" y="16697"/>
                      <a:pt x="16697" y="0"/>
                      <a:pt x="372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326" lIns="48326" bIns="48326" rIns="48326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2020481" y="0"/>
              <a:ext cx="2680122" cy="2515965"/>
            </a:xfrm>
            <a:custGeom>
              <a:avLst/>
              <a:gdLst/>
              <a:ahLst/>
              <a:cxnLst/>
              <a:rect r="r" b="b" t="t" l="l"/>
              <a:pathLst>
                <a:path h="2515965" w="2680122">
                  <a:moveTo>
                    <a:pt x="0" y="0"/>
                  </a:moveTo>
                  <a:lnTo>
                    <a:pt x="2680122" y="0"/>
                  </a:lnTo>
                  <a:lnTo>
                    <a:pt x="2680122" y="2515965"/>
                  </a:lnTo>
                  <a:lnTo>
                    <a:pt x="0" y="251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476344" y="3139832"/>
              <a:ext cx="5768395" cy="449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7"/>
                </a:lnSpc>
                <a:spcBef>
                  <a:spcPct val="0"/>
                </a:spcBef>
              </a:pPr>
              <a:r>
                <a:rPr lang="en-US" b="true" sz="2012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Solicitud de grabaciones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06975" y="4488826"/>
            <a:ext cx="7381070" cy="4475782"/>
            <a:chOff x="0" y="0"/>
            <a:chExt cx="1559374" cy="94558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59374" cy="945584"/>
            </a:xfrm>
            <a:custGeom>
              <a:avLst/>
              <a:gdLst/>
              <a:ahLst/>
              <a:cxnLst/>
              <a:rect r="r" b="b" t="t" l="l"/>
              <a:pathLst>
                <a:path h="945584" w="1559374">
                  <a:moveTo>
                    <a:pt x="15733" y="0"/>
                  </a:moveTo>
                  <a:lnTo>
                    <a:pt x="1543641" y="0"/>
                  </a:lnTo>
                  <a:cubicBezTo>
                    <a:pt x="1547814" y="0"/>
                    <a:pt x="1551816" y="1658"/>
                    <a:pt x="1554766" y="4608"/>
                  </a:cubicBezTo>
                  <a:cubicBezTo>
                    <a:pt x="1557717" y="7559"/>
                    <a:pt x="1559374" y="11561"/>
                    <a:pt x="1559374" y="15733"/>
                  </a:cubicBezTo>
                  <a:lnTo>
                    <a:pt x="1559374" y="929850"/>
                  </a:lnTo>
                  <a:cubicBezTo>
                    <a:pt x="1559374" y="934023"/>
                    <a:pt x="1557717" y="938025"/>
                    <a:pt x="1554766" y="940976"/>
                  </a:cubicBezTo>
                  <a:cubicBezTo>
                    <a:pt x="1551816" y="943926"/>
                    <a:pt x="1547814" y="945584"/>
                    <a:pt x="1543641" y="945584"/>
                  </a:cubicBezTo>
                  <a:lnTo>
                    <a:pt x="15733" y="945584"/>
                  </a:lnTo>
                  <a:cubicBezTo>
                    <a:pt x="11561" y="945584"/>
                    <a:pt x="7559" y="943926"/>
                    <a:pt x="4608" y="940976"/>
                  </a:cubicBezTo>
                  <a:cubicBezTo>
                    <a:pt x="1658" y="938025"/>
                    <a:pt x="0" y="934023"/>
                    <a:pt x="0" y="929850"/>
                  </a:cubicBezTo>
                  <a:lnTo>
                    <a:pt x="0" y="15733"/>
                  </a:lnTo>
                  <a:cubicBezTo>
                    <a:pt x="0" y="11561"/>
                    <a:pt x="1658" y="7559"/>
                    <a:pt x="4608" y="4608"/>
                  </a:cubicBezTo>
                  <a:cubicBezTo>
                    <a:pt x="7559" y="1658"/>
                    <a:pt x="11561" y="0"/>
                    <a:pt x="15733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4936" r="0" b="-4936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9144000" y="3126372"/>
            <a:ext cx="2473981" cy="1728695"/>
          </a:xfrm>
          <a:custGeom>
            <a:avLst/>
            <a:gdLst/>
            <a:ahLst/>
            <a:cxnLst/>
            <a:rect r="r" b="b" t="t" l="l"/>
            <a:pathLst>
              <a:path h="1728695" w="2473981">
                <a:moveTo>
                  <a:pt x="0" y="0"/>
                </a:moveTo>
                <a:lnTo>
                  <a:pt x="2473981" y="0"/>
                </a:lnTo>
                <a:lnTo>
                  <a:pt x="2473981" y="1728694"/>
                </a:lnTo>
                <a:lnTo>
                  <a:pt x="0" y="17286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457921" y="2858730"/>
            <a:ext cx="2039485" cy="2039485"/>
          </a:xfrm>
          <a:custGeom>
            <a:avLst/>
            <a:gdLst/>
            <a:ahLst/>
            <a:cxnLst/>
            <a:rect r="r" b="b" t="t" l="l"/>
            <a:pathLst>
              <a:path h="2039485" w="2039485">
                <a:moveTo>
                  <a:pt x="0" y="0"/>
                </a:moveTo>
                <a:lnTo>
                  <a:pt x="2039484" y="0"/>
                </a:lnTo>
                <a:lnTo>
                  <a:pt x="2039484" y="2039484"/>
                </a:lnTo>
                <a:lnTo>
                  <a:pt x="0" y="2039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3309941" y="5338927"/>
            <a:ext cx="4326297" cy="34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7"/>
              </a:lnSpc>
              <a:spcBef>
                <a:spcPct val="0"/>
              </a:spcBef>
            </a:pPr>
            <a:r>
              <a:rPr lang="en-US" b="true" sz="20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</a:t>
            </a:r>
            <a:r>
              <a:rPr lang="en-US" b="true" sz="20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estión manual y poco eficiente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314515" y="9406578"/>
            <a:ext cx="4326297" cy="34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7"/>
              </a:lnSpc>
              <a:spcBef>
                <a:spcPct val="0"/>
              </a:spcBef>
            </a:pPr>
            <a:r>
              <a:rPr lang="en-US" b="true" sz="20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</a:t>
            </a:r>
            <a:r>
              <a:rPr lang="en-US" b="true" sz="20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esconexión con la comunidad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273702" y="5292801"/>
            <a:ext cx="4326297" cy="34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7"/>
              </a:lnSpc>
              <a:spcBef>
                <a:spcPct val="0"/>
              </a:spcBef>
            </a:pPr>
            <a:r>
              <a:rPr lang="en-US" b="true" sz="201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Falta de comunicación ciudadana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813551" y="1464327"/>
            <a:ext cx="12660897" cy="117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7"/>
              </a:lnSpc>
              <a:spcBef>
                <a:spcPct val="0"/>
              </a:spcBef>
            </a:pPr>
            <a:r>
              <a:rPr lang="en-US" sz="69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</a:t>
            </a:r>
            <a:r>
              <a:rPr lang="en-US" sz="69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EFINICIÓN </a:t>
            </a:r>
            <a:r>
              <a:rPr lang="en-US" sz="6912">
                <a:solidFill>
                  <a:srgbClr val="C81D2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 CONTEXTO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211753" y="3275027"/>
            <a:ext cx="4233800" cy="6589571"/>
          </a:xfrm>
          <a:custGeom>
            <a:avLst/>
            <a:gdLst/>
            <a:ahLst/>
            <a:cxnLst/>
            <a:rect r="r" b="b" t="t" l="l"/>
            <a:pathLst>
              <a:path h="6589571" w="4233800">
                <a:moveTo>
                  <a:pt x="0" y="0"/>
                </a:moveTo>
                <a:lnTo>
                  <a:pt x="4233800" y="0"/>
                </a:lnTo>
                <a:lnTo>
                  <a:pt x="4233800" y="6589572"/>
                </a:lnTo>
                <a:lnTo>
                  <a:pt x="0" y="6589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83590" y="3535266"/>
            <a:ext cx="6742873" cy="6108496"/>
          </a:xfrm>
          <a:custGeom>
            <a:avLst/>
            <a:gdLst/>
            <a:ahLst/>
            <a:cxnLst/>
            <a:rect r="r" b="b" t="t" l="l"/>
            <a:pathLst>
              <a:path h="6108496" w="6742873">
                <a:moveTo>
                  <a:pt x="0" y="0"/>
                </a:moveTo>
                <a:lnTo>
                  <a:pt x="6742873" y="0"/>
                </a:lnTo>
                <a:lnTo>
                  <a:pt x="6742873" y="6108496"/>
                </a:lnTo>
                <a:lnTo>
                  <a:pt x="0" y="6108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14816" y="7141080"/>
            <a:ext cx="3144484" cy="2723519"/>
          </a:xfrm>
          <a:custGeom>
            <a:avLst/>
            <a:gdLst/>
            <a:ahLst/>
            <a:cxnLst/>
            <a:rect r="r" b="b" t="t" l="l"/>
            <a:pathLst>
              <a:path h="2723519" w="3144484">
                <a:moveTo>
                  <a:pt x="0" y="0"/>
                </a:moveTo>
                <a:lnTo>
                  <a:pt x="3144484" y="0"/>
                </a:lnTo>
                <a:lnTo>
                  <a:pt x="3144484" y="2723519"/>
                </a:lnTo>
                <a:lnTo>
                  <a:pt x="0" y="2723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5457" t="0" r="-1382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1967" y="7350403"/>
            <a:ext cx="2256490" cy="2514195"/>
          </a:xfrm>
          <a:custGeom>
            <a:avLst/>
            <a:gdLst/>
            <a:ahLst/>
            <a:cxnLst/>
            <a:rect r="r" b="b" t="t" l="l"/>
            <a:pathLst>
              <a:path h="2514195" w="2256490">
                <a:moveTo>
                  <a:pt x="0" y="0"/>
                </a:moveTo>
                <a:lnTo>
                  <a:pt x="2256491" y="0"/>
                </a:lnTo>
                <a:lnTo>
                  <a:pt x="2256491" y="2514196"/>
                </a:lnTo>
                <a:lnTo>
                  <a:pt x="0" y="25141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0757" y="3976637"/>
            <a:ext cx="2238912" cy="2333726"/>
          </a:xfrm>
          <a:custGeom>
            <a:avLst/>
            <a:gdLst/>
            <a:ahLst/>
            <a:cxnLst/>
            <a:rect r="r" b="b" t="t" l="l"/>
            <a:pathLst>
              <a:path h="2333726" w="2238912">
                <a:moveTo>
                  <a:pt x="0" y="0"/>
                </a:moveTo>
                <a:lnTo>
                  <a:pt x="2238911" y="0"/>
                </a:lnTo>
                <a:lnTo>
                  <a:pt x="2238911" y="2333726"/>
                </a:lnTo>
                <a:lnTo>
                  <a:pt x="0" y="2333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75450" y="1527209"/>
            <a:ext cx="13937099" cy="122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6"/>
              </a:lnSpc>
              <a:spcBef>
                <a:spcPct val="0"/>
              </a:spcBef>
            </a:pPr>
            <a:r>
              <a:rPr lang="en-US" sz="716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PROPU</a:t>
            </a:r>
            <a:r>
              <a:rPr lang="en-US" sz="716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ESTA </a:t>
            </a:r>
            <a:r>
              <a:rPr lang="en-US" sz="7168">
                <a:solidFill>
                  <a:srgbClr val="C81D2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SOLUCIÓN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13072221" y="5143500"/>
            <a:ext cx="4773594" cy="5777420"/>
          </a:xfrm>
          <a:custGeom>
            <a:avLst/>
            <a:gdLst/>
            <a:ahLst/>
            <a:cxnLst/>
            <a:rect r="r" b="b" t="t" l="l"/>
            <a:pathLst>
              <a:path h="5777420" w="4773594">
                <a:moveTo>
                  <a:pt x="4773594" y="0"/>
                </a:moveTo>
                <a:lnTo>
                  <a:pt x="0" y="0"/>
                </a:lnTo>
                <a:lnTo>
                  <a:pt x="0" y="5777420"/>
                </a:lnTo>
                <a:lnTo>
                  <a:pt x="4773594" y="5777420"/>
                </a:lnTo>
                <a:lnTo>
                  <a:pt x="4773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40735" y="2949881"/>
            <a:ext cx="8105079" cy="2193619"/>
            <a:chOff x="0" y="0"/>
            <a:chExt cx="10806772" cy="29248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15110" cy="2924826"/>
            </a:xfrm>
            <a:custGeom>
              <a:avLst/>
              <a:gdLst/>
              <a:ahLst/>
              <a:cxnLst/>
              <a:rect r="r" b="b" t="t" l="l"/>
              <a:pathLst>
                <a:path h="2924826" w="4615110">
                  <a:moveTo>
                    <a:pt x="0" y="0"/>
                  </a:moveTo>
                  <a:lnTo>
                    <a:pt x="4615110" y="0"/>
                  </a:lnTo>
                  <a:lnTo>
                    <a:pt x="4615110" y="2924826"/>
                  </a:lnTo>
                  <a:lnTo>
                    <a:pt x="0" y="2924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809844" y="0"/>
              <a:ext cx="4615110" cy="2924826"/>
            </a:xfrm>
            <a:custGeom>
              <a:avLst/>
              <a:gdLst/>
              <a:ahLst/>
              <a:cxnLst/>
              <a:rect r="r" b="b" t="t" l="l"/>
              <a:pathLst>
                <a:path h="2924826" w="4615110">
                  <a:moveTo>
                    <a:pt x="0" y="0"/>
                  </a:moveTo>
                  <a:lnTo>
                    <a:pt x="4615110" y="0"/>
                  </a:lnTo>
                  <a:lnTo>
                    <a:pt x="4615110" y="2924826"/>
                  </a:lnTo>
                  <a:lnTo>
                    <a:pt x="0" y="2924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191663" y="0"/>
              <a:ext cx="4615110" cy="2924826"/>
            </a:xfrm>
            <a:custGeom>
              <a:avLst/>
              <a:gdLst/>
              <a:ahLst/>
              <a:cxnLst/>
              <a:rect r="r" b="b" t="t" l="l"/>
              <a:pathLst>
                <a:path h="2924826" w="4615110">
                  <a:moveTo>
                    <a:pt x="0" y="0"/>
                  </a:moveTo>
                  <a:lnTo>
                    <a:pt x="4615109" y="0"/>
                  </a:lnTo>
                  <a:lnTo>
                    <a:pt x="4615109" y="2924826"/>
                  </a:lnTo>
                  <a:lnTo>
                    <a:pt x="0" y="2924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295006" y="313702"/>
              <a:ext cx="10236370" cy="2297421"/>
              <a:chOff x="0" y="0"/>
              <a:chExt cx="1321920" cy="29668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23194" y="0"/>
                    </a:moveTo>
                    <a:lnTo>
                      <a:pt x="1298726" y="0"/>
                    </a:lnTo>
                    <a:cubicBezTo>
                      <a:pt x="1311536" y="0"/>
                      <a:pt x="1321920" y="10384"/>
                      <a:pt x="1321920" y="23194"/>
                    </a:cubicBezTo>
                    <a:lnTo>
                      <a:pt x="1321920" y="273494"/>
                    </a:lnTo>
                    <a:cubicBezTo>
                      <a:pt x="1321920" y="279646"/>
                      <a:pt x="1319476" y="285545"/>
                      <a:pt x="1315126" y="289895"/>
                    </a:cubicBezTo>
                    <a:cubicBezTo>
                      <a:pt x="1310777" y="294244"/>
                      <a:pt x="1304877" y="296688"/>
                      <a:pt x="1298726" y="296688"/>
                    </a:cubicBezTo>
                    <a:lnTo>
                      <a:pt x="23194" y="296688"/>
                    </a:lnTo>
                    <a:cubicBezTo>
                      <a:pt x="17042" y="296688"/>
                      <a:pt x="11143" y="294244"/>
                      <a:pt x="6793" y="289895"/>
                    </a:cubicBezTo>
                    <a:cubicBezTo>
                      <a:pt x="2444" y="285545"/>
                      <a:pt x="0" y="279646"/>
                      <a:pt x="0" y="273494"/>
                    </a:cubicBezTo>
                    <a:lnTo>
                      <a:pt x="0" y="23194"/>
                    </a:lnTo>
                    <a:cubicBezTo>
                      <a:pt x="0" y="17042"/>
                      <a:pt x="2444" y="11143"/>
                      <a:pt x="6793" y="6793"/>
                    </a:cubicBezTo>
                    <a:cubicBezTo>
                      <a:pt x="11143" y="2444"/>
                      <a:pt x="17042" y="0"/>
                      <a:pt x="231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77703" lIns="77703" bIns="77703" rIns="77703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17145" y="544415"/>
              <a:ext cx="10025500" cy="1788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Desarrollar una aplicación que mejore</a:t>
              </a:r>
              <a:r>
                <a:rPr lang="en-US" b="true" sz="26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la comunicación y gestión de incidentes entre los vecinos y la seguridad publica.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48191" y="4663385"/>
            <a:ext cx="7493337" cy="1663800"/>
            <a:chOff x="0" y="0"/>
            <a:chExt cx="9991116" cy="22183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406471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8"/>
                  </a:lnTo>
                  <a:lnTo>
                    <a:pt x="0" y="18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360197" y="406471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8"/>
                  </a:lnTo>
                  <a:lnTo>
                    <a:pt x="0" y="18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835733" y="406471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8"/>
                  </a:lnTo>
                  <a:lnTo>
                    <a:pt x="0" y="18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82756" y="600809"/>
              <a:ext cx="6341428" cy="1423252"/>
              <a:chOff x="0" y="0"/>
              <a:chExt cx="1321920" cy="29668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439" y="0"/>
                    </a:moveTo>
                    <a:lnTo>
                      <a:pt x="1284480" y="0"/>
                    </a:lnTo>
                    <a:cubicBezTo>
                      <a:pt x="1294410" y="0"/>
                      <a:pt x="1303933" y="3944"/>
                      <a:pt x="1310954" y="10966"/>
                    </a:cubicBezTo>
                    <a:cubicBezTo>
                      <a:pt x="1317975" y="17987"/>
                      <a:pt x="1321920" y="27510"/>
                      <a:pt x="1321920" y="37439"/>
                    </a:cubicBezTo>
                    <a:lnTo>
                      <a:pt x="1321920" y="259249"/>
                    </a:lnTo>
                    <a:cubicBezTo>
                      <a:pt x="1321920" y="269178"/>
                      <a:pt x="1317975" y="278701"/>
                      <a:pt x="1310954" y="285722"/>
                    </a:cubicBezTo>
                    <a:cubicBezTo>
                      <a:pt x="1303933" y="292743"/>
                      <a:pt x="1294410" y="296688"/>
                      <a:pt x="1284480" y="296688"/>
                    </a:cubicBezTo>
                    <a:lnTo>
                      <a:pt x="37439" y="296688"/>
                    </a:lnTo>
                    <a:cubicBezTo>
                      <a:pt x="27510" y="296688"/>
                      <a:pt x="17987" y="292743"/>
                      <a:pt x="10966" y="285722"/>
                    </a:cubicBezTo>
                    <a:cubicBezTo>
                      <a:pt x="3944" y="278701"/>
                      <a:pt x="0" y="269178"/>
                      <a:pt x="0" y="259249"/>
                    </a:cubicBezTo>
                    <a:lnTo>
                      <a:pt x="0" y="37439"/>
                    </a:lnTo>
                    <a:cubicBezTo>
                      <a:pt x="0" y="27510"/>
                      <a:pt x="3944" y="17987"/>
                      <a:pt x="10966" y="10966"/>
                    </a:cubicBezTo>
                    <a:cubicBezTo>
                      <a:pt x="17987" y="3944"/>
                      <a:pt x="27510" y="0"/>
                      <a:pt x="374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137" lIns="48137" bIns="48137" rIns="48137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6930118" y="1010039"/>
              <a:ext cx="3060998" cy="968041"/>
            </a:xfrm>
            <a:custGeom>
              <a:avLst/>
              <a:gdLst/>
              <a:ahLst/>
              <a:cxnLst/>
              <a:rect r="r" b="b" t="t" l="l"/>
              <a:pathLst>
                <a:path h="968041" w="3060998">
                  <a:moveTo>
                    <a:pt x="0" y="0"/>
                  </a:moveTo>
                  <a:lnTo>
                    <a:pt x="3060998" y="0"/>
                  </a:lnTo>
                  <a:lnTo>
                    <a:pt x="3060998" y="968041"/>
                  </a:lnTo>
                  <a:lnTo>
                    <a:pt x="0" y="968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858432" y="0"/>
              <a:ext cx="1455235" cy="1521814"/>
            </a:xfrm>
            <a:custGeom>
              <a:avLst/>
              <a:gdLst/>
              <a:ahLst/>
              <a:cxnLst/>
              <a:rect r="r" b="b" t="t" l="l"/>
              <a:pathLst>
                <a:path h="1521814" w="1455235">
                  <a:moveTo>
                    <a:pt x="0" y="0"/>
                  </a:moveTo>
                  <a:lnTo>
                    <a:pt x="1455235" y="0"/>
                  </a:lnTo>
                  <a:lnTo>
                    <a:pt x="1455235" y="1521814"/>
                  </a:lnTo>
                  <a:lnTo>
                    <a:pt x="0" y="1521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298172" y="675252"/>
              <a:ext cx="5992259" cy="122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6"/>
                </a:lnSpc>
                <a:spcBef>
                  <a:spcPct val="0"/>
                </a:spcBef>
              </a:pPr>
              <a:r>
                <a:rPr lang="en-US" b="true" sz="268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Apoy</a:t>
              </a:r>
              <a:r>
                <a:rPr lang="en-US" b="true" sz="268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ar digitalmente la labor de Seguridad Pública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885349" y="6569625"/>
            <a:ext cx="7442357" cy="1496370"/>
            <a:chOff x="0" y="0"/>
            <a:chExt cx="9923143" cy="19951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183231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9"/>
                  </a:lnTo>
                  <a:lnTo>
                    <a:pt x="0" y="181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360197" y="183231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9"/>
                  </a:lnTo>
                  <a:lnTo>
                    <a:pt x="0" y="181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3835733" y="183231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9"/>
                  </a:lnTo>
                  <a:lnTo>
                    <a:pt x="0" y="1811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182756" y="377570"/>
              <a:ext cx="6341428" cy="1423252"/>
              <a:chOff x="0" y="0"/>
              <a:chExt cx="1321920" cy="29668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439" y="0"/>
                    </a:moveTo>
                    <a:lnTo>
                      <a:pt x="1284480" y="0"/>
                    </a:lnTo>
                    <a:cubicBezTo>
                      <a:pt x="1294410" y="0"/>
                      <a:pt x="1303933" y="3944"/>
                      <a:pt x="1310954" y="10966"/>
                    </a:cubicBezTo>
                    <a:cubicBezTo>
                      <a:pt x="1317975" y="17987"/>
                      <a:pt x="1321920" y="27510"/>
                      <a:pt x="1321920" y="37439"/>
                    </a:cubicBezTo>
                    <a:lnTo>
                      <a:pt x="1321920" y="259249"/>
                    </a:lnTo>
                    <a:cubicBezTo>
                      <a:pt x="1321920" y="269178"/>
                      <a:pt x="1317975" y="278701"/>
                      <a:pt x="1310954" y="285722"/>
                    </a:cubicBezTo>
                    <a:cubicBezTo>
                      <a:pt x="1303933" y="292743"/>
                      <a:pt x="1294410" y="296688"/>
                      <a:pt x="1284480" y="296688"/>
                    </a:cubicBezTo>
                    <a:lnTo>
                      <a:pt x="37439" y="296688"/>
                    </a:lnTo>
                    <a:cubicBezTo>
                      <a:pt x="27510" y="296688"/>
                      <a:pt x="17987" y="292743"/>
                      <a:pt x="10966" y="285722"/>
                    </a:cubicBezTo>
                    <a:cubicBezTo>
                      <a:pt x="3944" y="278701"/>
                      <a:pt x="0" y="269178"/>
                      <a:pt x="0" y="259249"/>
                    </a:cubicBezTo>
                    <a:lnTo>
                      <a:pt x="0" y="37439"/>
                    </a:lnTo>
                    <a:cubicBezTo>
                      <a:pt x="0" y="27510"/>
                      <a:pt x="3944" y="17987"/>
                      <a:pt x="10966" y="10966"/>
                    </a:cubicBezTo>
                    <a:cubicBezTo>
                      <a:pt x="17987" y="3944"/>
                      <a:pt x="27510" y="0"/>
                      <a:pt x="374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137" lIns="48137" bIns="48137" rIns="48137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6862145" y="829724"/>
              <a:ext cx="3060998" cy="968041"/>
            </a:xfrm>
            <a:custGeom>
              <a:avLst/>
              <a:gdLst/>
              <a:ahLst/>
              <a:cxnLst/>
              <a:rect r="r" b="b" t="t" l="l"/>
              <a:pathLst>
                <a:path h="968041" w="3060998">
                  <a:moveTo>
                    <a:pt x="0" y="0"/>
                  </a:moveTo>
                  <a:lnTo>
                    <a:pt x="3060998" y="0"/>
                  </a:lnTo>
                  <a:lnTo>
                    <a:pt x="3060998" y="968040"/>
                  </a:lnTo>
                  <a:lnTo>
                    <a:pt x="0" y="968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7602142" y="0"/>
              <a:ext cx="1621827" cy="1388689"/>
            </a:xfrm>
            <a:custGeom>
              <a:avLst/>
              <a:gdLst/>
              <a:ahLst/>
              <a:cxnLst/>
              <a:rect r="r" b="b" t="t" l="l"/>
              <a:pathLst>
                <a:path h="1388689" w="1621827">
                  <a:moveTo>
                    <a:pt x="0" y="0"/>
                  </a:moveTo>
                  <a:lnTo>
                    <a:pt x="1621826" y="0"/>
                  </a:lnTo>
                  <a:lnTo>
                    <a:pt x="1621826" y="1388689"/>
                  </a:lnTo>
                  <a:lnTo>
                    <a:pt x="0" y="1388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521214" y="452185"/>
              <a:ext cx="5664512" cy="1226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b="true" sz="269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Desarrollar una </a:t>
              </a:r>
              <a:r>
                <a:rPr lang="en-US" b="true" sz="269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Interfaz amigable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91321" y="3030303"/>
            <a:ext cx="7515405" cy="1650420"/>
            <a:chOff x="0" y="0"/>
            <a:chExt cx="10020540" cy="220056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388632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8"/>
                  </a:lnTo>
                  <a:lnTo>
                    <a:pt x="0" y="18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360197" y="388632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8"/>
                  </a:lnTo>
                  <a:lnTo>
                    <a:pt x="0" y="18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3835733" y="388632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8"/>
                  </a:lnTo>
                  <a:lnTo>
                    <a:pt x="0" y="18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0">
              <a:off x="182756" y="582970"/>
              <a:ext cx="6341428" cy="1423252"/>
              <a:chOff x="0" y="0"/>
              <a:chExt cx="1321920" cy="296688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439" y="0"/>
                    </a:moveTo>
                    <a:lnTo>
                      <a:pt x="1284480" y="0"/>
                    </a:lnTo>
                    <a:cubicBezTo>
                      <a:pt x="1294410" y="0"/>
                      <a:pt x="1303933" y="3944"/>
                      <a:pt x="1310954" y="10966"/>
                    </a:cubicBezTo>
                    <a:cubicBezTo>
                      <a:pt x="1317975" y="17987"/>
                      <a:pt x="1321920" y="27510"/>
                      <a:pt x="1321920" y="37439"/>
                    </a:cubicBezTo>
                    <a:lnTo>
                      <a:pt x="1321920" y="259249"/>
                    </a:lnTo>
                    <a:cubicBezTo>
                      <a:pt x="1321920" y="269178"/>
                      <a:pt x="1317975" y="278701"/>
                      <a:pt x="1310954" y="285722"/>
                    </a:cubicBezTo>
                    <a:cubicBezTo>
                      <a:pt x="1303933" y="292743"/>
                      <a:pt x="1294410" y="296688"/>
                      <a:pt x="1284480" y="296688"/>
                    </a:cubicBezTo>
                    <a:lnTo>
                      <a:pt x="37439" y="296688"/>
                    </a:lnTo>
                    <a:cubicBezTo>
                      <a:pt x="27510" y="296688"/>
                      <a:pt x="17987" y="292743"/>
                      <a:pt x="10966" y="285722"/>
                    </a:cubicBezTo>
                    <a:cubicBezTo>
                      <a:pt x="3944" y="278701"/>
                      <a:pt x="0" y="269178"/>
                      <a:pt x="0" y="259249"/>
                    </a:cubicBezTo>
                    <a:lnTo>
                      <a:pt x="0" y="37439"/>
                    </a:lnTo>
                    <a:cubicBezTo>
                      <a:pt x="0" y="27510"/>
                      <a:pt x="3944" y="17987"/>
                      <a:pt x="10966" y="10966"/>
                    </a:cubicBezTo>
                    <a:cubicBezTo>
                      <a:pt x="17987" y="3944"/>
                      <a:pt x="27510" y="0"/>
                      <a:pt x="374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137" lIns="48137" bIns="48137" rIns="48137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6959542" y="1056664"/>
              <a:ext cx="3060998" cy="968041"/>
            </a:xfrm>
            <a:custGeom>
              <a:avLst/>
              <a:gdLst/>
              <a:ahLst/>
              <a:cxnLst/>
              <a:rect r="r" b="b" t="t" l="l"/>
              <a:pathLst>
                <a:path h="968041" w="3060998">
                  <a:moveTo>
                    <a:pt x="0" y="0"/>
                  </a:moveTo>
                  <a:lnTo>
                    <a:pt x="3060998" y="0"/>
                  </a:lnTo>
                  <a:lnTo>
                    <a:pt x="3060998" y="968040"/>
                  </a:lnTo>
                  <a:lnTo>
                    <a:pt x="0" y="968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7625459" y="0"/>
              <a:ext cx="1794160" cy="1794160"/>
            </a:xfrm>
            <a:custGeom>
              <a:avLst/>
              <a:gdLst/>
              <a:ahLst/>
              <a:cxnLst/>
              <a:rect r="r" b="b" t="t" l="l"/>
              <a:pathLst>
                <a:path h="1794160" w="1794160">
                  <a:moveTo>
                    <a:pt x="0" y="0"/>
                  </a:moveTo>
                  <a:lnTo>
                    <a:pt x="1794161" y="0"/>
                  </a:lnTo>
                  <a:lnTo>
                    <a:pt x="1794161" y="1794160"/>
                  </a:lnTo>
                  <a:lnTo>
                    <a:pt x="0" y="179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222366" y="669018"/>
              <a:ext cx="6337451" cy="122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6"/>
                </a:lnSpc>
                <a:spcBef>
                  <a:spcPct val="0"/>
                </a:spcBef>
              </a:pPr>
              <a:r>
                <a:rPr lang="en-US" b="true" sz="268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Desarrollar una s</a:t>
              </a:r>
              <a:r>
                <a:rPr lang="en-US" b="true" sz="268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olución personalizada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4349023" y="8304120"/>
            <a:ext cx="7461634" cy="1449805"/>
            <a:chOff x="0" y="0"/>
            <a:chExt cx="9948845" cy="193307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121145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8"/>
                  </a:lnTo>
                  <a:lnTo>
                    <a:pt x="0" y="18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360197" y="121145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8"/>
                  </a:lnTo>
                  <a:lnTo>
                    <a:pt x="0" y="18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3835733" y="121145"/>
              <a:ext cx="2859059" cy="1811929"/>
            </a:xfrm>
            <a:custGeom>
              <a:avLst/>
              <a:gdLst/>
              <a:ahLst/>
              <a:cxnLst/>
              <a:rect r="r" b="b" t="t" l="l"/>
              <a:pathLst>
                <a:path h="1811929" w="2859059">
                  <a:moveTo>
                    <a:pt x="0" y="0"/>
                  </a:moveTo>
                  <a:lnTo>
                    <a:pt x="2859059" y="0"/>
                  </a:lnTo>
                  <a:lnTo>
                    <a:pt x="2859059" y="1811928"/>
                  </a:lnTo>
                  <a:lnTo>
                    <a:pt x="0" y="181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2" id="52"/>
            <p:cNvGrpSpPr/>
            <p:nvPr/>
          </p:nvGrpSpPr>
          <p:grpSpPr>
            <a:xfrm rot="0">
              <a:off x="182756" y="315483"/>
              <a:ext cx="6341428" cy="1423252"/>
              <a:chOff x="0" y="0"/>
              <a:chExt cx="1321920" cy="29668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321920" cy="296688"/>
              </a:xfrm>
              <a:custGeom>
                <a:avLst/>
                <a:gdLst/>
                <a:ahLst/>
                <a:cxnLst/>
                <a:rect r="r" b="b" t="t" l="l"/>
                <a:pathLst>
                  <a:path h="296688" w="1321920">
                    <a:moveTo>
                      <a:pt x="37439" y="0"/>
                    </a:moveTo>
                    <a:lnTo>
                      <a:pt x="1284480" y="0"/>
                    </a:lnTo>
                    <a:cubicBezTo>
                      <a:pt x="1294410" y="0"/>
                      <a:pt x="1303933" y="3944"/>
                      <a:pt x="1310954" y="10966"/>
                    </a:cubicBezTo>
                    <a:cubicBezTo>
                      <a:pt x="1317975" y="17987"/>
                      <a:pt x="1321920" y="27510"/>
                      <a:pt x="1321920" y="37439"/>
                    </a:cubicBezTo>
                    <a:lnTo>
                      <a:pt x="1321920" y="259249"/>
                    </a:lnTo>
                    <a:cubicBezTo>
                      <a:pt x="1321920" y="269178"/>
                      <a:pt x="1317975" y="278701"/>
                      <a:pt x="1310954" y="285722"/>
                    </a:cubicBezTo>
                    <a:cubicBezTo>
                      <a:pt x="1303933" y="292743"/>
                      <a:pt x="1294410" y="296688"/>
                      <a:pt x="1284480" y="296688"/>
                    </a:cubicBezTo>
                    <a:lnTo>
                      <a:pt x="37439" y="296688"/>
                    </a:lnTo>
                    <a:cubicBezTo>
                      <a:pt x="27510" y="296688"/>
                      <a:pt x="17987" y="292743"/>
                      <a:pt x="10966" y="285722"/>
                    </a:cubicBezTo>
                    <a:cubicBezTo>
                      <a:pt x="3944" y="278701"/>
                      <a:pt x="0" y="269178"/>
                      <a:pt x="0" y="259249"/>
                    </a:cubicBezTo>
                    <a:lnTo>
                      <a:pt x="0" y="37439"/>
                    </a:lnTo>
                    <a:cubicBezTo>
                      <a:pt x="0" y="27510"/>
                      <a:pt x="3944" y="17987"/>
                      <a:pt x="10966" y="10966"/>
                    </a:cubicBezTo>
                    <a:cubicBezTo>
                      <a:pt x="17987" y="3944"/>
                      <a:pt x="27510" y="0"/>
                      <a:pt x="374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38100"/>
                <a:ext cx="1321920" cy="334788"/>
              </a:xfrm>
              <a:prstGeom prst="rect">
                <a:avLst/>
              </a:prstGeom>
            </p:spPr>
            <p:txBody>
              <a:bodyPr anchor="ctr" rtlCol="false" tIns="48137" lIns="48137" bIns="48137" rIns="48137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55" id="55"/>
            <p:cNvSpPr/>
            <p:nvPr/>
          </p:nvSpPr>
          <p:spPr>
            <a:xfrm flipH="false" flipV="false" rot="0">
              <a:off x="6887847" y="955844"/>
              <a:ext cx="3060998" cy="968041"/>
            </a:xfrm>
            <a:custGeom>
              <a:avLst/>
              <a:gdLst/>
              <a:ahLst/>
              <a:cxnLst/>
              <a:rect r="r" b="b" t="t" l="l"/>
              <a:pathLst>
                <a:path h="968041" w="3060998">
                  <a:moveTo>
                    <a:pt x="0" y="0"/>
                  </a:moveTo>
                  <a:lnTo>
                    <a:pt x="3060998" y="0"/>
                  </a:lnTo>
                  <a:lnTo>
                    <a:pt x="3060998" y="968040"/>
                  </a:lnTo>
                  <a:lnTo>
                    <a:pt x="0" y="968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7693672" y="0"/>
              <a:ext cx="1449347" cy="1449347"/>
            </a:xfrm>
            <a:custGeom>
              <a:avLst/>
              <a:gdLst/>
              <a:ahLst/>
              <a:cxnLst/>
              <a:rect r="r" b="b" t="t" l="l"/>
              <a:pathLst>
                <a:path h="1449347" w="1449347">
                  <a:moveTo>
                    <a:pt x="0" y="0"/>
                  </a:moveTo>
                  <a:lnTo>
                    <a:pt x="1449348" y="0"/>
                  </a:lnTo>
                  <a:lnTo>
                    <a:pt x="1449348" y="1449347"/>
                  </a:lnTo>
                  <a:lnTo>
                    <a:pt x="0" y="1449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 rot="0">
              <a:off x="246050" y="389925"/>
              <a:ext cx="6214841" cy="122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6"/>
                </a:lnSpc>
                <a:spcBef>
                  <a:spcPct val="0"/>
                </a:spcBef>
              </a:pPr>
              <a:r>
                <a:rPr lang="en-US" b="true" sz="268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Desarrollar p</a:t>
              </a:r>
              <a:r>
                <a:rPr lang="en-US" b="true" sz="2683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ruebas con usuarios reales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028700" y="1242587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</a:t>
            </a:r>
            <a:r>
              <a:rPr lang="en-US" sz="6492">
                <a:solidFill>
                  <a:srgbClr val="C81D2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DEL PROYECTO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242587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ALCANC</a:t>
            </a: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262485" y="2956037"/>
            <a:ext cx="5231755" cy="2850127"/>
            <a:chOff x="0" y="0"/>
            <a:chExt cx="6975673" cy="38001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50873" y="0"/>
              <a:ext cx="1873927" cy="2916617"/>
            </a:xfrm>
            <a:custGeom>
              <a:avLst/>
              <a:gdLst/>
              <a:ahLst/>
              <a:cxnLst/>
              <a:rect r="r" b="b" t="t" l="l"/>
              <a:pathLst>
                <a:path h="2916617" w="1873927">
                  <a:moveTo>
                    <a:pt x="0" y="0"/>
                  </a:moveTo>
                  <a:lnTo>
                    <a:pt x="1873927" y="0"/>
                  </a:lnTo>
                  <a:lnTo>
                    <a:pt x="1873927" y="2916617"/>
                  </a:lnTo>
                  <a:lnTo>
                    <a:pt x="0" y="291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963324"/>
              <a:ext cx="6975673" cy="836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5"/>
                </a:lnSpc>
              </a:pPr>
              <a:r>
                <a:rPr lang="en-US" sz="3789" i="true">
                  <a:solidFill>
                    <a:srgbClr val="000000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App móvil</a:t>
              </a:r>
              <a:r>
                <a:rPr lang="en-US" sz="3789" i="true">
                  <a:solidFill>
                    <a:srgbClr val="000000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 para ciudadanos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18445" y="7024970"/>
            <a:ext cx="7699325" cy="2658632"/>
            <a:chOff x="0" y="0"/>
            <a:chExt cx="10265767" cy="35448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336009" y="0"/>
              <a:ext cx="3593749" cy="2650390"/>
            </a:xfrm>
            <a:custGeom>
              <a:avLst/>
              <a:gdLst/>
              <a:ahLst/>
              <a:cxnLst/>
              <a:rect r="r" b="b" t="t" l="l"/>
              <a:pathLst>
                <a:path h="2650390" w="3593749">
                  <a:moveTo>
                    <a:pt x="0" y="0"/>
                  </a:moveTo>
                  <a:lnTo>
                    <a:pt x="3593749" y="0"/>
                  </a:lnTo>
                  <a:lnTo>
                    <a:pt x="3593749" y="2650390"/>
                  </a:lnTo>
                  <a:lnTo>
                    <a:pt x="0" y="2650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707997"/>
              <a:ext cx="10265767" cy="836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5"/>
                </a:lnSpc>
              </a:pPr>
              <a:r>
                <a:rPr lang="en-US" sz="3789" i="true">
                  <a:solidFill>
                    <a:srgbClr val="000000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Panel web de gestión Seguridad Públi</a:t>
              </a:r>
              <a:r>
                <a:rPr lang="en-US" sz="3789" i="true">
                  <a:solidFill>
                    <a:srgbClr val="000000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ca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62485" y="6925135"/>
            <a:ext cx="4958186" cy="2758467"/>
            <a:chOff x="0" y="0"/>
            <a:chExt cx="6610914" cy="36779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47149" y="0"/>
              <a:ext cx="2916617" cy="2916617"/>
            </a:xfrm>
            <a:custGeom>
              <a:avLst/>
              <a:gdLst/>
              <a:ahLst/>
              <a:cxnLst/>
              <a:rect r="r" b="b" t="t" l="l"/>
              <a:pathLst>
                <a:path h="2916617" w="2916617">
                  <a:moveTo>
                    <a:pt x="0" y="0"/>
                  </a:moveTo>
                  <a:lnTo>
                    <a:pt x="2916617" y="0"/>
                  </a:lnTo>
                  <a:lnTo>
                    <a:pt x="2916617" y="2916617"/>
                  </a:lnTo>
                  <a:lnTo>
                    <a:pt x="0" y="291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2841111"/>
              <a:ext cx="6610914" cy="836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5"/>
                </a:lnSpc>
              </a:pPr>
              <a:r>
                <a:rPr lang="en-US" sz="3789" i="true">
                  <a:solidFill>
                    <a:srgbClr val="000000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Módulo para inspectores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18026" y="2956037"/>
            <a:ext cx="3771454" cy="2850127"/>
            <a:chOff x="0" y="0"/>
            <a:chExt cx="5028605" cy="38001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44822" y="0"/>
              <a:ext cx="3138960" cy="2916617"/>
            </a:xfrm>
            <a:custGeom>
              <a:avLst/>
              <a:gdLst/>
              <a:ahLst/>
              <a:cxnLst/>
              <a:rect r="r" b="b" t="t" l="l"/>
              <a:pathLst>
                <a:path h="2916617" w="3138960">
                  <a:moveTo>
                    <a:pt x="0" y="0"/>
                  </a:moveTo>
                  <a:lnTo>
                    <a:pt x="3138960" y="0"/>
                  </a:lnTo>
                  <a:lnTo>
                    <a:pt x="3138960" y="2916617"/>
                  </a:lnTo>
                  <a:lnTo>
                    <a:pt x="0" y="2916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2963324"/>
              <a:ext cx="5028605" cy="836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5"/>
                </a:lnSpc>
              </a:pPr>
              <a:r>
                <a:rPr lang="en-US" sz="3789" i="true">
                  <a:solidFill>
                    <a:srgbClr val="000000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Backend en la nube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39462" y="6522841"/>
            <a:ext cx="1205839" cy="2187463"/>
          </a:xfrm>
          <a:custGeom>
            <a:avLst/>
            <a:gdLst/>
            <a:ahLst/>
            <a:cxnLst/>
            <a:rect r="r" b="b" t="t" l="l"/>
            <a:pathLst>
              <a:path h="2187463" w="1205839">
                <a:moveTo>
                  <a:pt x="0" y="0"/>
                </a:moveTo>
                <a:lnTo>
                  <a:pt x="1205839" y="0"/>
                </a:lnTo>
                <a:lnTo>
                  <a:pt x="1205839" y="2187462"/>
                </a:lnTo>
                <a:lnTo>
                  <a:pt x="0" y="2187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39348" y="6320232"/>
            <a:ext cx="1434043" cy="2390071"/>
          </a:xfrm>
          <a:custGeom>
            <a:avLst/>
            <a:gdLst/>
            <a:ahLst/>
            <a:cxnLst/>
            <a:rect r="r" b="b" t="t" l="l"/>
            <a:pathLst>
              <a:path h="2390071" w="1434043">
                <a:moveTo>
                  <a:pt x="0" y="0"/>
                </a:moveTo>
                <a:lnTo>
                  <a:pt x="1434042" y="0"/>
                </a:lnTo>
                <a:lnTo>
                  <a:pt x="1434042" y="2390071"/>
                </a:lnTo>
                <a:lnTo>
                  <a:pt x="0" y="23900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16547" y="2841737"/>
            <a:ext cx="2279643" cy="2279643"/>
          </a:xfrm>
          <a:custGeom>
            <a:avLst/>
            <a:gdLst/>
            <a:ahLst/>
            <a:cxnLst/>
            <a:rect r="r" b="b" t="t" l="l"/>
            <a:pathLst>
              <a:path h="2279643" w="2279643">
                <a:moveTo>
                  <a:pt x="0" y="0"/>
                </a:moveTo>
                <a:lnTo>
                  <a:pt x="2279643" y="0"/>
                </a:lnTo>
                <a:lnTo>
                  <a:pt x="2279643" y="2279643"/>
                </a:lnTo>
                <a:lnTo>
                  <a:pt x="0" y="2279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33020" y="2841737"/>
            <a:ext cx="2818724" cy="2279643"/>
          </a:xfrm>
          <a:custGeom>
            <a:avLst/>
            <a:gdLst/>
            <a:ahLst/>
            <a:cxnLst/>
            <a:rect r="r" b="b" t="t" l="l"/>
            <a:pathLst>
              <a:path h="2279643" w="2818724">
                <a:moveTo>
                  <a:pt x="0" y="0"/>
                </a:moveTo>
                <a:lnTo>
                  <a:pt x="2818724" y="0"/>
                </a:lnTo>
                <a:lnTo>
                  <a:pt x="2818724" y="2279643"/>
                </a:lnTo>
                <a:lnTo>
                  <a:pt x="0" y="2279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42587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C81D2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LIMITACIONES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7456" y="5159480"/>
            <a:ext cx="6657826" cy="64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sz="3789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No incluye estadísticas avanzadas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11150" y="5159480"/>
            <a:ext cx="6862465" cy="64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sz="3789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No incluye IA ni análisis automático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6950" y="8749389"/>
            <a:ext cx="5938838" cy="64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sz="3789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No incluye notificaciones push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1734" y="8749389"/>
            <a:ext cx="6801296" cy="64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sz="3789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Aplicación móvil limitada a Android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2990" y="7899875"/>
            <a:ext cx="7595382" cy="2277850"/>
            <a:chOff x="0" y="0"/>
            <a:chExt cx="10127175" cy="30371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07573" y="146911"/>
              <a:ext cx="1215903" cy="1584707"/>
            </a:xfrm>
            <a:custGeom>
              <a:avLst/>
              <a:gdLst/>
              <a:ahLst/>
              <a:cxnLst/>
              <a:rect r="r" b="b" t="t" l="l"/>
              <a:pathLst>
                <a:path h="1584707" w="1215903">
                  <a:moveTo>
                    <a:pt x="0" y="0"/>
                  </a:moveTo>
                  <a:lnTo>
                    <a:pt x="1215903" y="0"/>
                  </a:lnTo>
                  <a:lnTo>
                    <a:pt x="1215903" y="1584708"/>
                  </a:lnTo>
                  <a:lnTo>
                    <a:pt x="0" y="1584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905649"/>
              <a:ext cx="3031048" cy="1131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4"/>
                </a:lnSpc>
              </a:pPr>
              <a:r>
                <a:rPr lang="en-US" sz="2496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Product Backlog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7977545" y="146911"/>
              <a:ext cx="1215903" cy="1584707"/>
            </a:xfrm>
            <a:custGeom>
              <a:avLst/>
              <a:gdLst/>
              <a:ahLst/>
              <a:cxnLst/>
              <a:rect r="r" b="b" t="t" l="l"/>
              <a:pathLst>
                <a:path h="1584707" w="1215903">
                  <a:moveTo>
                    <a:pt x="0" y="0"/>
                  </a:moveTo>
                  <a:lnTo>
                    <a:pt x="1215903" y="0"/>
                  </a:lnTo>
                  <a:lnTo>
                    <a:pt x="1215903" y="1584708"/>
                  </a:lnTo>
                  <a:lnTo>
                    <a:pt x="0" y="1584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043818" y="2054548"/>
              <a:ext cx="3083357" cy="558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5"/>
                </a:lnSpc>
              </a:pPr>
              <a:r>
                <a:rPr lang="en-US" sz="253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Sprint Backlog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6206443" y="977752"/>
              <a:ext cx="1386893" cy="402199"/>
            </a:xfrm>
            <a:custGeom>
              <a:avLst/>
              <a:gdLst/>
              <a:ahLst/>
              <a:cxnLst/>
              <a:rect r="r" b="b" t="t" l="l"/>
              <a:pathLst>
                <a:path h="402199" w="1386893">
                  <a:moveTo>
                    <a:pt x="0" y="0"/>
                  </a:moveTo>
                  <a:lnTo>
                    <a:pt x="1386893" y="0"/>
                  </a:lnTo>
                  <a:lnTo>
                    <a:pt x="1386893" y="402199"/>
                  </a:lnTo>
                  <a:lnTo>
                    <a:pt x="0" y="402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669821" y="977752"/>
              <a:ext cx="1386893" cy="402199"/>
            </a:xfrm>
            <a:custGeom>
              <a:avLst/>
              <a:gdLst/>
              <a:ahLst/>
              <a:cxnLst/>
              <a:rect r="r" b="b" t="t" l="l"/>
              <a:pathLst>
                <a:path h="402199" w="1386893">
                  <a:moveTo>
                    <a:pt x="0" y="0"/>
                  </a:moveTo>
                  <a:lnTo>
                    <a:pt x="1386893" y="0"/>
                  </a:lnTo>
                  <a:lnTo>
                    <a:pt x="1386893" y="402199"/>
                  </a:lnTo>
                  <a:lnTo>
                    <a:pt x="0" y="402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390194" y="0"/>
              <a:ext cx="1294478" cy="1878530"/>
            </a:xfrm>
            <a:custGeom>
              <a:avLst/>
              <a:gdLst/>
              <a:ahLst/>
              <a:cxnLst/>
              <a:rect r="r" b="b" t="t" l="l"/>
              <a:pathLst>
                <a:path h="1878530" w="1294478">
                  <a:moveTo>
                    <a:pt x="0" y="0"/>
                  </a:moveTo>
                  <a:lnTo>
                    <a:pt x="1294478" y="0"/>
                  </a:lnTo>
                  <a:lnTo>
                    <a:pt x="1294478" y="1878530"/>
                  </a:lnTo>
                  <a:lnTo>
                    <a:pt x="0" y="1878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3495755" y="2054548"/>
              <a:ext cx="3083357" cy="558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5"/>
                </a:lnSpc>
              </a:pPr>
              <a:r>
                <a:rPr lang="en-US" sz="253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Sprint Planning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144134" y="3213667"/>
            <a:ext cx="7104223" cy="6660209"/>
          </a:xfrm>
          <a:custGeom>
            <a:avLst/>
            <a:gdLst/>
            <a:ahLst/>
            <a:cxnLst/>
            <a:rect r="r" b="b" t="t" l="l"/>
            <a:pathLst>
              <a:path h="6660209" w="7104223">
                <a:moveTo>
                  <a:pt x="0" y="0"/>
                </a:moveTo>
                <a:lnTo>
                  <a:pt x="7104224" y="0"/>
                </a:lnTo>
                <a:lnTo>
                  <a:pt x="7104224" y="6660209"/>
                </a:lnTo>
                <a:lnTo>
                  <a:pt x="0" y="6660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073397" y="6629497"/>
            <a:ext cx="1964069" cy="99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8"/>
              </a:lnSpc>
            </a:pPr>
            <a:r>
              <a:rPr lang="en-US" sz="462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SPRINT</a:t>
            </a:r>
          </a:p>
          <a:p>
            <a:pPr algn="ctr">
              <a:lnSpc>
                <a:spcPts val="3162"/>
              </a:lnSpc>
            </a:pPr>
            <a:r>
              <a:rPr lang="en-US" sz="3162">
                <a:solidFill>
                  <a:srgbClr val="C6161E"/>
                </a:solidFill>
                <a:latin typeface="Arial"/>
                <a:ea typeface="Arial"/>
                <a:cs typeface="Arial"/>
                <a:sym typeface="Arial"/>
              </a:rPr>
              <a:t>3 semanas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23847" y="4249310"/>
            <a:ext cx="1809391" cy="101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</a:pPr>
            <a:r>
              <a:rPr lang="en-US" sz="370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Weekly </a:t>
            </a:r>
          </a:p>
          <a:p>
            <a:pPr algn="ctr">
              <a:lnSpc>
                <a:spcPts val="2616"/>
              </a:lnSpc>
            </a:pPr>
            <a:r>
              <a:rPr lang="en-US" sz="2616">
                <a:solidFill>
                  <a:srgbClr val="C6161E"/>
                </a:solidFill>
                <a:latin typeface="Arial"/>
                <a:ea typeface="Arial"/>
                <a:cs typeface="Arial"/>
                <a:sym typeface="Arial"/>
              </a:rPr>
              <a:t>2 hrs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966468" y="2861321"/>
            <a:ext cx="1428882" cy="1445140"/>
          </a:xfrm>
          <a:custGeom>
            <a:avLst/>
            <a:gdLst/>
            <a:ahLst/>
            <a:cxnLst/>
            <a:rect r="r" b="b" t="t" l="l"/>
            <a:pathLst>
              <a:path h="1445140" w="1428882">
                <a:moveTo>
                  <a:pt x="0" y="0"/>
                </a:moveTo>
                <a:lnTo>
                  <a:pt x="1428882" y="0"/>
                </a:lnTo>
                <a:lnTo>
                  <a:pt x="1428882" y="1445139"/>
                </a:lnTo>
                <a:lnTo>
                  <a:pt x="0" y="14451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348041" y="4258835"/>
            <a:ext cx="2423029" cy="44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Sprint Review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803540" y="4551774"/>
            <a:ext cx="1340594" cy="1340594"/>
          </a:xfrm>
          <a:custGeom>
            <a:avLst/>
            <a:gdLst/>
            <a:ahLst/>
            <a:cxnLst/>
            <a:rect r="r" b="b" t="t" l="l"/>
            <a:pathLst>
              <a:path h="1340594" w="1340594">
                <a:moveTo>
                  <a:pt x="0" y="0"/>
                </a:moveTo>
                <a:lnTo>
                  <a:pt x="1340594" y="0"/>
                </a:lnTo>
                <a:lnTo>
                  <a:pt x="1340594" y="1340594"/>
                </a:lnTo>
                <a:lnTo>
                  <a:pt x="0" y="1340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212111" y="5844743"/>
            <a:ext cx="2523452" cy="91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Sprint retrospective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16180" y="2956681"/>
            <a:ext cx="3338338" cy="1276646"/>
            <a:chOff x="0" y="0"/>
            <a:chExt cx="4451117" cy="17021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30512" cy="1702194"/>
            </a:xfrm>
            <a:custGeom>
              <a:avLst/>
              <a:gdLst/>
              <a:ahLst/>
              <a:cxnLst/>
              <a:rect r="r" b="b" t="t" l="l"/>
              <a:pathLst>
                <a:path h="1702194" w="1730512">
                  <a:moveTo>
                    <a:pt x="0" y="0"/>
                  </a:moveTo>
                  <a:lnTo>
                    <a:pt x="1730512" y="0"/>
                  </a:lnTo>
                  <a:lnTo>
                    <a:pt x="1730512" y="1702194"/>
                  </a:lnTo>
                  <a:lnTo>
                    <a:pt x="0" y="1702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947203" y="400298"/>
              <a:ext cx="2503914" cy="1015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7"/>
                </a:lnSpc>
                <a:spcBef>
                  <a:spcPct val="0"/>
                </a:spcBef>
              </a:pPr>
              <a:r>
                <a:rPr lang="en-US" sz="2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</a:t>
              </a:r>
              <a:r>
                <a:rPr lang="en-US" sz="2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roduct Owner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73200" y="4489972"/>
            <a:ext cx="3181318" cy="1335455"/>
            <a:chOff x="0" y="0"/>
            <a:chExt cx="4241758" cy="178060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6457" cy="1780607"/>
            </a:xfrm>
            <a:custGeom>
              <a:avLst/>
              <a:gdLst/>
              <a:ahLst/>
              <a:cxnLst/>
              <a:rect r="r" b="b" t="t" l="l"/>
              <a:pathLst>
                <a:path h="1780607" w="1266457">
                  <a:moveTo>
                    <a:pt x="0" y="0"/>
                  </a:moveTo>
                  <a:lnTo>
                    <a:pt x="1266457" y="0"/>
                  </a:lnTo>
                  <a:lnTo>
                    <a:pt x="1266457" y="1780607"/>
                  </a:lnTo>
                  <a:lnTo>
                    <a:pt x="0" y="1780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737844" y="358898"/>
              <a:ext cx="2503914" cy="1015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7"/>
                </a:lnSpc>
              </a:pPr>
              <a:r>
                <a:rPr lang="en-US" sz="2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Scrum </a:t>
              </a:r>
            </a:p>
            <a:p>
              <a:pPr algn="ctr">
                <a:lnSpc>
                  <a:spcPts val="3087"/>
                </a:lnSpc>
                <a:spcBef>
                  <a:spcPct val="0"/>
                </a:spcBef>
              </a:pPr>
              <a:r>
                <a:rPr lang="en-US" sz="2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Master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16180" y="6085869"/>
            <a:ext cx="3291312" cy="1187277"/>
            <a:chOff x="0" y="0"/>
            <a:chExt cx="4388416" cy="158303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83036" cy="1583036"/>
            </a:xfrm>
            <a:custGeom>
              <a:avLst/>
              <a:gdLst/>
              <a:ahLst/>
              <a:cxnLst/>
              <a:rect r="r" b="b" t="t" l="l"/>
              <a:pathLst>
                <a:path h="1583036" w="1583036">
                  <a:moveTo>
                    <a:pt x="0" y="0"/>
                  </a:moveTo>
                  <a:lnTo>
                    <a:pt x="1583036" y="0"/>
                  </a:lnTo>
                  <a:lnTo>
                    <a:pt x="1583036" y="1583036"/>
                  </a:lnTo>
                  <a:lnTo>
                    <a:pt x="0" y="1583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884503" y="223548"/>
              <a:ext cx="2503914" cy="1015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7"/>
                </a:lnSpc>
              </a:pPr>
              <a:r>
                <a:rPr lang="en-US" sz="2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Developer</a:t>
              </a:r>
            </a:p>
            <a:p>
              <a:pPr algn="ctr">
                <a:lnSpc>
                  <a:spcPts val="3087"/>
                </a:lnSpc>
                <a:spcBef>
                  <a:spcPct val="0"/>
                </a:spcBef>
              </a:pPr>
              <a:r>
                <a:rPr lang="en-US" sz="2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Team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700" y="1359354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 </a:t>
            </a:r>
            <a:r>
              <a:rPr lang="en-US" sz="6492">
                <a:solidFill>
                  <a:srgbClr val="C623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METODOLOGÍA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6113152" y="8007032"/>
            <a:ext cx="2174848" cy="1866903"/>
            <a:chOff x="0" y="0"/>
            <a:chExt cx="2899797" cy="248920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325480" y="0"/>
              <a:ext cx="2248837" cy="1928377"/>
            </a:xfrm>
            <a:custGeom>
              <a:avLst/>
              <a:gdLst/>
              <a:ahLst/>
              <a:cxnLst/>
              <a:rect r="r" b="b" t="t" l="l"/>
              <a:pathLst>
                <a:path h="1928377" w="2248837">
                  <a:moveTo>
                    <a:pt x="0" y="0"/>
                  </a:moveTo>
                  <a:lnTo>
                    <a:pt x="2248837" y="0"/>
                  </a:lnTo>
                  <a:lnTo>
                    <a:pt x="2248837" y="1928377"/>
                  </a:lnTo>
                  <a:lnTo>
                    <a:pt x="0" y="1928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0" y="1961093"/>
              <a:ext cx="2899797" cy="528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3"/>
                </a:lnSpc>
              </a:pPr>
              <a:r>
                <a:rPr lang="en-US" sz="238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Incremento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8384"/>
            <a:ext cx="2885349" cy="1110732"/>
            <a:chOff x="0" y="0"/>
            <a:chExt cx="3847132" cy="1480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7084" cy="1480947"/>
            </a:xfrm>
            <a:custGeom>
              <a:avLst/>
              <a:gdLst/>
              <a:ahLst/>
              <a:cxnLst/>
              <a:rect r="r" b="b" t="t" l="l"/>
              <a:pathLst>
                <a:path h="1480947" w="3847084">
                  <a:moveTo>
                    <a:pt x="0" y="0"/>
                  </a:moveTo>
                  <a:lnTo>
                    <a:pt x="3847084" y="0"/>
                  </a:lnTo>
                  <a:lnTo>
                    <a:pt x="3847084" y="1480947"/>
                  </a:lnTo>
                  <a:lnTo>
                    <a:pt x="0" y="1480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250426" y="188384"/>
            <a:ext cx="4712109" cy="1178028"/>
            <a:chOff x="0" y="0"/>
            <a:chExt cx="6282812" cy="1570704"/>
          </a:xfrm>
        </p:grpSpPr>
        <p:sp>
          <p:nvSpPr>
            <p:cNvPr name="Freeform 5" id="5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57900" y="220946"/>
            <a:ext cx="6172200" cy="464948"/>
            <a:chOff x="0" y="0"/>
            <a:chExt cx="8229600" cy="6199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9600" cy="619930"/>
            </a:xfrm>
            <a:custGeom>
              <a:avLst/>
              <a:gdLst/>
              <a:ahLst/>
              <a:cxnLst/>
              <a:rect r="r" b="b" t="t" l="l"/>
              <a:pathLst>
                <a:path h="61993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619930"/>
                  </a:lnTo>
                  <a:lnTo>
                    <a:pt x="0" y="619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9600" cy="6580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“ReportaYa”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61652" y="3197112"/>
            <a:ext cx="1946388" cy="1946388"/>
          </a:xfrm>
          <a:custGeom>
            <a:avLst/>
            <a:gdLst/>
            <a:ahLst/>
            <a:cxnLst/>
            <a:rect r="r" b="b" t="t" l="l"/>
            <a:pathLst>
              <a:path h="1946388" w="1946388">
                <a:moveTo>
                  <a:pt x="0" y="0"/>
                </a:moveTo>
                <a:lnTo>
                  <a:pt x="1946387" y="0"/>
                </a:lnTo>
                <a:lnTo>
                  <a:pt x="1946387" y="1946388"/>
                </a:lnTo>
                <a:lnTo>
                  <a:pt x="0" y="1946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20639" y="3092337"/>
            <a:ext cx="1998775" cy="1998775"/>
          </a:xfrm>
          <a:custGeom>
            <a:avLst/>
            <a:gdLst/>
            <a:ahLst/>
            <a:cxnLst/>
            <a:rect r="r" b="b" t="t" l="l"/>
            <a:pathLst>
              <a:path h="1998775" w="1998775">
                <a:moveTo>
                  <a:pt x="0" y="0"/>
                </a:moveTo>
                <a:lnTo>
                  <a:pt x="1998775" y="0"/>
                </a:lnTo>
                <a:lnTo>
                  <a:pt x="1998775" y="1998775"/>
                </a:lnTo>
                <a:lnTo>
                  <a:pt x="0" y="199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80588" y="3092337"/>
            <a:ext cx="1894000" cy="1894000"/>
          </a:xfrm>
          <a:custGeom>
            <a:avLst/>
            <a:gdLst/>
            <a:ahLst/>
            <a:cxnLst/>
            <a:rect r="r" b="b" t="t" l="l"/>
            <a:pathLst>
              <a:path h="1894000" w="1894000">
                <a:moveTo>
                  <a:pt x="0" y="0"/>
                </a:moveTo>
                <a:lnTo>
                  <a:pt x="1894000" y="0"/>
                </a:lnTo>
                <a:lnTo>
                  <a:pt x="1894000" y="1894000"/>
                </a:lnTo>
                <a:lnTo>
                  <a:pt x="0" y="189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14639" y="8311300"/>
            <a:ext cx="1894000" cy="1894000"/>
          </a:xfrm>
          <a:custGeom>
            <a:avLst/>
            <a:gdLst/>
            <a:ahLst/>
            <a:cxnLst/>
            <a:rect r="r" b="b" t="t" l="l"/>
            <a:pathLst>
              <a:path h="1894000" w="1894000">
                <a:moveTo>
                  <a:pt x="0" y="0"/>
                </a:moveTo>
                <a:lnTo>
                  <a:pt x="1894000" y="0"/>
                </a:lnTo>
                <a:lnTo>
                  <a:pt x="1894000" y="1894000"/>
                </a:lnTo>
                <a:lnTo>
                  <a:pt x="0" y="1894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20639" y="6078687"/>
            <a:ext cx="1894000" cy="1894000"/>
          </a:xfrm>
          <a:custGeom>
            <a:avLst/>
            <a:gdLst/>
            <a:ahLst/>
            <a:cxnLst/>
            <a:rect r="r" b="b" t="t" l="l"/>
            <a:pathLst>
              <a:path h="1894000" w="1894000">
                <a:moveTo>
                  <a:pt x="0" y="0"/>
                </a:moveTo>
                <a:lnTo>
                  <a:pt x="1894000" y="0"/>
                </a:lnTo>
                <a:lnTo>
                  <a:pt x="1894000" y="1894000"/>
                </a:lnTo>
                <a:lnTo>
                  <a:pt x="0" y="1894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65464" y="6185844"/>
            <a:ext cx="1894000" cy="1894000"/>
          </a:xfrm>
          <a:custGeom>
            <a:avLst/>
            <a:gdLst/>
            <a:ahLst/>
            <a:cxnLst/>
            <a:rect r="r" b="b" t="t" l="l"/>
            <a:pathLst>
              <a:path h="1894000" w="1894000">
                <a:moveTo>
                  <a:pt x="0" y="0"/>
                </a:moveTo>
                <a:lnTo>
                  <a:pt x="1894001" y="0"/>
                </a:lnTo>
                <a:lnTo>
                  <a:pt x="1894001" y="1894000"/>
                </a:lnTo>
                <a:lnTo>
                  <a:pt x="0" y="1894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765464" y="3197112"/>
            <a:ext cx="1894000" cy="1894000"/>
          </a:xfrm>
          <a:custGeom>
            <a:avLst/>
            <a:gdLst/>
            <a:ahLst/>
            <a:cxnLst/>
            <a:rect r="r" b="b" t="t" l="l"/>
            <a:pathLst>
              <a:path h="1894000" w="1894000">
                <a:moveTo>
                  <a:pt x="0" y="0"/>
                </a:moveTo>
                <a:lnTo>
                  <a:pt x="1894001" y="0"/>
                </a:lnTo>
                <a:lnTo>
                  <a:pt x="1894001" y="1894000"/>
                </a:lnTo>
                <a:lnTo>
                  <a:pt x="0" y="1894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01602" y="5561220"/>
            <a:ext cx="3130159" cy="3329957"/>
          </a:xfrm>
          <a:custGeom>
            <a:avLst/>
            <a:gdLst/>
            <a:ahLst/>
            <a:cxnLst/>
            <a:rect r="r" b="b" t="t" l="l"/>
            <a:pathLst>
              <a:path h="3329957" w="3130159">
                <a:moveTo>
                  <a:pt x="0" y="0"/>
                </a:moveTo>
                <a:lnTo>
                  <a:pt x="3130160" y="0"/>
                </a:lnTo>
                <a:lnTo>
                  <a:pt x="3130160" y="3329957"/>
                </a:lnTo>
                <a:lnTo>
                  <a:pt x="0" y="3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0725" y="5561220"/>
            <a:ext cx="2480818" cy="3329957"/>
          </a:xfrm>
          <a:custGeom>
            <a:avLst/>
            <a:gdLst/>
            <a:ahLst/>
            <a:cxnLst/>
            <a:rect r="r" b="b" t="t" l="l"/>
            <a:pathLst>
              <a:path h="3329957" w="2480818">
                <a:moveTo>
                  <a:pt x="0" y="0"/>
                </a:moveTo>
                <a:lnTo>
                  <a:pt x="2480818" y="0"/>
                </a:lnTo>
                <a:lnTo>
                  <a:pt x="2480818" y="3329957"/>
                </a:lnTo>
                <a:lnTo>
                  <a:pt x="0" y="33299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34846" y="9081677"/>
            <a:ext cx="5242409" cy="996058"/>
          </a:xfrm>
          <a:custGeom>
            <a:avLst/>
            <a:gdLst/>
            <a:ahLst/>
            <a:cxnLst/>
            <a:rect r="r" b="b" t="t" l="l"/>
            <a:pathLst>
              <a:path h="996058" w="5242409">
                <a:moveTo>
                  <a:pt x="0" y="0"/>
                </a:moveTo>
                <a:lnTo>
                  <a:pt x="5242409" y="0"/>
                </a:lnTo>
                <a:lnTo>
                  <a:pt x="5242409" y="996058"/>
                </a:lnTo>
                <a:lnTo>
                  <a:pt x="0" y="9960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16302" y="1364680"/>
            <a:ext cx="16255396" cy="111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</a:t>
            </a: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OLOGÍ</a:t>
            </a:r>
            <a:r>
              <a:rPr lang="en-US" sz="649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 </a:t>
            </a:r>
            <a:r>
              <a:rPr lang="en-US" sz="6492">
                <a:solidFill>
                  <a:srgbClr val="C616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UTILIZADAS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DAG6mRTwH38</dc:identifier>
  <dcterms:modified xsi:type="dcterms:W3CDTF">2011-08-01T06:04:30Z</dcterms:modified>
  <cp:revision>1</cp:revision>
  <dc:title>Copia de V3_Formato Presentación final_duoc2025 (1).pptx</dc:title>
</cp:coreProperties>
</file>